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99" r:id="rId8"/>
    <p:sldId id="293" r:id="rId9"/>
    <p:sldId id="290" r:id="rId10"/>
    <p:sldId id="260" r:id="rId11"/>
    <p:sldId id="295" r:id="rId12"/>
    <p:sldId id="296" r:id="rId13"/>
    <p:sldId id="297" r:id="rId14"/>
    <p:sldId id="298" r:id="rId15"/>
    <p:sldId id="259" r:id="rId16"/>
    <p:sldId id="292" r:id="rId17"/>
    <p:sldId id="287" r:id="rId18"/>
    <p:sldId id="286" r:id="rId19"/>
    <p:sldId id="288" r:id="rId20"/>
    <p:sldId id="289" r:id="rId21"/>
    <p:sldId id="300"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41" autoAdjust="0"/>
  </p:normalViewPr>
  <p:slideViewPr>
    <p:cSldViewPr snapToGrid="0">
      <p:cViewPr varScale="1">
        <p:scale>
          <a:sx n="71" d="100"/>
          <a:sy n="71" d="100"/>
        </p:scale>
        <p:origin x="696" y="6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12/5/2022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jpeg"/><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Khai2708/AI_application_finalproject.git" TargetMode="External"/><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ingentaconnect.com/search;jsessionid=hp2hwwvmkwcw.x-ic-live-01?option1=keywords&amp;value1=%273-LEVEL+DWT%27" TargetMode="External"/><Relationship Id="rId7" Type="http://schemas.openxmlformats.org/officeDocument/2006/relationships/image" Target="../media/image27.png"/><Relationship Id="rId2" Type="http://schemas.openxmlformats.org/officeDocument/2006/relationships/hyperlink" Target="https://visagetechnologies.com/face-recognition-in-healthcare/" TargetMode="Externa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https://www.ingentaconnect.com/search;jsessionid=hp2hwwvmkwcw.x-ic-live-01?option1=keywords&amp;value1=%27MOBILE+TERMINAL%27" TargetMode="External"/><Relationship Id="rId4" Type="http://schemas.openxmlformats.org/officeDocument/2006/relationships/hyperlink" Target="https://www.ingentaconnect.com/search;jsessionid=hp2hwwvmkwcw.x-ic-live-01?option1=keywords&amp;value1=%27GENETICALLY+CLOSER%27"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4424083" y="900953"/>
            <a:ext cx="7767916" cy="2766380"/>
          </a:xfrm>
        </p:spPr>
        <p:txBody>
          <a:bodyPr/>
          <a:lstStyle/>
          <a:p>
            <a:r>
              <a:rPr lang="en-US" sz="2800" dirty="0"/>
              <a:t>Face recognition using VIOLA &amp; JONES algorithm and CSRT TRACKING (OPENCV) in hospitals</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25000" lnSpcReduction="20000"/>
          </a:bodyPr>
          <a:lstStyle/>
          <a:p>
            <a:r>
              <a:rPr lang="en-US" sz="7200" dirty="0"/>
              <a:t>Project from AI Application course</a:t>
            </a:r>
          </a:p>
          <a:p>
            <a:r>
              <a:rPr lang="en-US" sz="8000" dirty="0">
                <a:latin typeface="Copperplate Gothic Light" panose="020E0507020206020404" pitchFamily="34" charset="0"/>
              </a:rPr>
              <a:t>Group C</a:t>
            </a:r>
          </a:p>
          <a:p>
            <a:endParaRPr lang="en-US" dirty="0"/>
          </a:p>
        </p:txBody>
      </p:sp>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1067532" y="2591283"/>
            <a:ext cx="4555589" cy="3590650"/>
          </a:xfrm>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55BCA3DD-45C4-E942-AF71-09B85EA51AE4}"/>
              </a:ext>
            </a:extLst>
          </p:cNvPr>
          <p:cNvPicPr>
            <a:picLocks noChangeAspect="1"/>
          </p:cNvPicPr>
          <p:nvPr/>
        </p:nvPicPr>
        <p:blipFill>
          <a:blip r:embed="rId2"/>
          <a:stretch>
            <a:fillRect/>
          </a:stretch>
        </p:blipFill>
        <p:spPr>
          <a:xfrm>
            <a:off x="519693" y="1280303"/>
            <a:ext cx="3413177" cy="2849837"/>
          </a:xfrm>
          <a:prstGeom prst="rect">
            <a:avLst/>
          </a:prstGeom>
        </p:spPr>
      </p:pic>
      <p:sp>
        <p:nvSpPr>
          <p:cNvPr id="52" name="TextBox 51">
            <a:extLst>
              <a:ext uri="{FF2B5EF4-FFF2-40B4-BE49-F238E27FC236}">
                <a16:creationId xmlns:a16="http://schemas.microsoft.com/office/drawing/2014/main" id="{D2E02C78-F7A9-BCF0-32F7-6F3E27ED8956}"/>
              </a:ext>
            </a:extLst>
          </p:cNvPr>
          <p:cNvSpPr txBox="1"/>
          <p:nvPr/>
        </p:nvSpPr>
        <p:spPr>
          <a:xfrm>
            <a:off x="3546696" y="415103"/>
            <a:ext cx="6098240" cy="646331"/>
          </a:xfrm>
          <a:prstGeom prst="rect">
            <a:avLst/>
          </a:prstGeom>
          <a:noFill/>
        </p:spPr>
        <p:txBody>
          <a:bodyPr wrap="square">
            <a:spAutoFit/>
          </a:bodyPr>
          <a:lstStyle/>
          <a:p>
            <a:r>
              <a:rPr lang="en-US" dirty="0">
                <a:highlight>
                  <a:srgbClr val="FF00FF"/>
                </a:highlight>
              </a:rPr>
              <a:t>GUI cascade trainer for training our datasets with giving positive and negative images</a:t>
            </a:r>
          </a:p>
        </p:txBody>
      </p:sp>
      <p:pic>
        <p:nvPicPr>
          <p:cNvPr id="54" name="Picture 53">
            <a:extLst>
              <a:ext uri="{FF2B5EF4-FFF2-40B4-BE49-F238E27FC236}">
                <a16:creationId xmlns:a16="http://schemas.microsoft.com/office/drawing/2014/main" id="{668D8A54-0CE0-E738-EF31-B21079BB90B0}"/>
              </a:ext>
            </a:extLst>
          </p:cNvPr>
          <p:cNvPicPr>
            <a:picLocks noChangeAspect="1"/>
          </p:cNvPicPr>
          <p:nvPr/>
        </p:nvPicPr>
        <p:blipFill>
          <a:blip r:embed="rId3"/>
          <a:stretch>
            <a:fillRect/>
          </a:stretch>
        </p:blipFill>
        <p:spPr>
          <a:xfrm>
            <a:off x="4088446" y="1675033"/>
            <a:ext cx="4548311" cy="3507934"/>
          </a:xfrm>
          <a:prstGeom prst="rect">
            <a:avLst/>
          </a:prstGeom>
        </p:spPr>
      </p:pic>
      <p:pic>
        <p:nvPicPr>
          <p:cNvPr id="56" name="Picture 55">
            <a:extLst>
              <a:ext uri="{FF2B5EF4-FFF2-40B4-BE49-F238E27FC236}">
                <a16:creationId xmlns:a16="http://schemas.microsoft.com/office/drawing/2014/main" id="{8D989179-FCC3-6C4C-BB9C-D4C924CB3017}"/>
              </a:ext>
            </a:extLst>
          </p:cNvPr>
          <p:cNvPicPr>
            <a:picLocks noChangeAspect="1"/>
          </p:cNvPicPr>
          <p:nvPr/>
        </p:nvPicPr>
        <p:blipFill>
          <a:blip r:embed="rId4"/>
          <a:stretch>
            <a:fillRect/>
          </a:stretch>
        </p:blipFill>
        <p:spPr>
          <a:xfrm>
            <a:off x="8933548" y="3760299"/>
            <a:ext cx="3082762" cy="2171108"/>
          </a:xfrm>
          <a:prstGeom prst="rect">
            <a:avLst/>
          </a:prstGeom>
        </p:spPr>
      </p:pic>
    </p:spTree>
    <p:extLst>
      <p:ext uri="{BB962C8B-B14F-4D97-AF65-F5344CB8AC3E}">
        <p14:creationId xmlns:p14="http://schemas.microsoft.com/office/powerpoint/2010/main" val="85609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DF1CBF-3BF0-1FD2-1730-ADB75C0F20D2}"/>
              </a:ext>
            </a:extLst>
          </p:cNvPr>
          <p:cNvPicPr>
            <a:picLocks noChangeAspect="1"/>
          </p:cNvPicPr>
          <p:nvPr/>
        </p:nvPicPr>
        <p:blipFill>
          <a:blip r:embed="rId2"/>
          <a:stretch>
            <a:fillRect/>
          </a:stretch>
        </p:blipFill>
        <p:spPr>
          <a:xfrm>
            <a:off x="700271" y="800284"/>
            <a:ext cx="2583036" cy="806104"/>
          </a:xfrm>
          <a:prstGeom prst="rect">
            <a:avLst/>
          </a:prstGeom>
        </p:spPr>
      </p:pic>
      <p:pic>
        <p:nvPicPr>
          <p:cNvPr id="5" name="Picture 4">
            <a:extLst>
              <a:ext uri="{FF2B5EF4-FFF2-40B4-BE49-F238E27FC236}">
                <a16:creationId xmlns:a16="http://schemas.microsoft.com/office/drawing/2014/main" id="{3E90C109-6E9F-12AF-B2B0-DF789D494729}"/>
              </a:ext>
            </a:extLst>
          </p:cNvPr>
          <p:cNvPicPr>
            <a:picLocks noChangeAspect="1"/>
          </p:cNvPicPr>
          <p:nvPr/>
        </p:nvPicPr>
        <p:blipFill>
          <a:blip r:embed="rId3"/>
          <a:stretch>
            <a:fillRect/>
          </a:stretch>
        </p:blipFill>
        <p:spPr>
          <a:xfrm>
            <a:off x="475188" y="2536620"/>
            <a:ext cx="4078991" cy="2656957"/>
          </a:xfrm>
          <a:prstGeom prst="rect">
            <a:avLst/>
          </a:prstGeom>
        </p:spPr>
      </p:pic>
      <p:pic>
        <p:nvPicPr>
          <p:cNvPr id="15" name="Picture 14">
            <a:extLst>
              <a:ext uri="{FF2B5EF4-FFF2-40B4-BE49-F238E27FC236}">
                <a16:creationId xmlns:a16="http://schemas.microsoft.com/office/drawing/2014/main" id="{624729D1-DB4E-079F-0CC2-6C1622EDBEDC}"/>
              </a:ext>
            </a:extLst>
          </p:cNvPr>
          <p:cNvPicPr>
            <a:picLocks noChangeAspect="1"/>
          </p:cNvPicPr>
          <p:nvPr/>
        </p:nvPicPr>
        <p:blipFill>
          <a:blip r:embed="rId4"/>
          <a:stretch>
            <a:fillRect/>
          </a:stretch>
        </p:blipFill>
        <p:spPr>
          <a:xfrm>
            <a:off x="3325461" y="1161277"/>
            <a:ext cx="2457435" cy="1267235"/>
          </a:xfrm>
          <a:prstGeom prst="rect">
            <a:avLst/>
          </a:prstGeom>
          <a:ln>
            <a:noFill/>
          </a:ln>
          <a:effectLst>
            <a:softEdge rad="112500"/>
          </a:effectLst>
        </p:spPr>
      </p:pic>
      <p:pic>
        <p:nvPicPr>
          <p:cNvPr id="19" name="Picture 18">
            <a:extLst>
              <a:ext uri="{FF2B5EF4-FFF2-40B4-BE49-F238E27FC236}">
                <a16:creationId xmlns:a16="http://schemas.microsoft.com/office/drawing/2014/main" id="{49E872AD-0790-01B3-8D83-3A2BB098B536}"/>
              </a:ext>
            </a:extLst>
          </p:cNvPr>
          <p:cNvPicPr>
            <a:picLocks noChangeAspect="1"/>
          </p:cNvPicPr>
          <p:nvPr/>
        </p:nvPicPr>
        <p:blipFill>
          <a:blip r:embed="rId5"/>
          <a:stretch>
            <a:fillRect/>
          </a:stretch>
        </p:blipFill>
        <p:spPr>
          <a:xfrm>
            <a:off x="6409106" y="1485288"/>
            <a:ext cx="3267531" cy="619211"/>
          </a:xfrm>
          <a:prstGeom prst="rect">
            <a:avLst/>
          </a:prstGeom>
        </p:spPr>
      </p:pic>
      <p:pic>
        <p:nvPicPr>
          <p:cNvPr id="23" name="Picture 22">
            <a:extLst>
              <a:ext uri="{FF2B5EF4-FFF2-40B4-BE49-F238E27FC236}">
                <a16:creationId xmlns:a16="http://schemas.microsoft.com/office/drawing/2014/main" id="{C0A70144-666F-FEFA-C6D2-FB2EF0C8BCF9}"/>
              </a:ext>
            </a:extLst>
          </p:cNvPr>
          <p:cNvPicPr>
            <a:picLocks noChangeAspect="1"/>
          </p:cNvPicPr>
          <p:nvPr/>
        </p:nvPicPr>
        <p:blipFill>
          <a:blip r:embed="rId6"/>
          <a:stretch>
            <a:fillRect/>
          </a:stretch>
        </p:blipFill>
        <p:spPr>
          <a:xfrm>
            <a:off x="4867282" y="3069963"/>
            <a:ext cx="2457436" cy="541469"/>
          </a:xfrm>
          <a:prstGeom prst="rect">
            <a:avLst/>
          </a:prstGeom>
        </p:spPr>
      </p:pic>
      <p:pic>
        <p:nvPicPr>
          <p:cNvPr id="25" name="Picture 24">
            <a:extLst>
              <a:ext uri="{FF2B5EF4-FFF2-40B4-BE49-F238E27FC236}">
                <a16:creationId xmlns:a16="http://schemas.microsoft.com/office/drawing/2014/main" id="{A250C815-FA6E-BC7A-840E-4806E9E8D5AD}"/>
              </a:ext>
            </a:extLst>
          </p:cNvPr>
          <p:cNvPicPr>
            <a:picLocks noChangeAspect="1"/>
          </p:cNvPicPr>
          <p:nvPr/>
        </p:nvPicPr>
        <p:blipFill>
          <a:blip r:embed="rId7"/>
          <a:stretch>
            <a:fillRect/>
          </a:stretch>
        </p:blipFill>
        <p:spPr>
          <a:xfrm>
            <a:off x="8190789" y="3049379"/>
            <a:ext cx="2438740" cy="562053"/>
          </a:xfrm>
          <a:prstGeom prst="rect">
            <a:avLst/>
          </a:prstGeom>
        </p:spPr>
      </p:pic>
      <p:pic>
        <p:nvPicPr>
          <p:cNvPr id="27" name="Picture 26">
            <a:extLst>
              <a:ext uri="{FF2B5EF4-FFF2-40B4-BE49-F238E27FC236}">
                <a16:creationId xmlns:a16="http://schemas.microsoft.com/office/drawing/2014/main" id="{99976D8D-8DF5-7844-5EC5-76488314A5BF}"/>
              </a:ext>
            </a:extLst>
          </p:cNvPr>
          <p:cNvPicPr>
            <a:picLocks noChangeAspect="1"/>
          </p:cNvPicPr>
          <p:nvPr/>
        </p:nvPicPr>
        <p:blipFill>
          <a:blip r:embed="rId8"/>
          <a:stretch>
            <a:fillRect/>
          </a:stretch>
        </p:blipFill>
        <p:spPr>
          <a:xfrm>
            <a:off x="6595817" y="4078053"/>
            <a:ext cx="2457435" cy="956517"/>
          </a:xfrm>
          <a:prstGeom prst="rect">
            <a:avLst/>
          </a:prstGeom>
        </p:spPr>
      </p:pic>
      <p:cxnSp>
        <p:nvCxnSpPr>
          <p:cNvPr id="29" name="Straight Arrow Connector 28">
            <a:extLst>
              <a:ext uri="{FF2B5EF4-FFF2-40B4-BE49-F238E27FC236}">
                <a16:creationId xmlns:a16="http://schemas.microsoft.com/office/drawing/2014/main" id="{3B184EEC-5E65-2C8A-FBA3-B514F4B8689F}"/>
              </a:ext>
            </a:extLst>
          </p:cNvPr>
          <p:cNvCxnSpPr>
            <a:cxnSpLocks/>
          </p:cNvCxnSpPr>
          <p:nvPr/>
        </p:nvCxnSpPr>
        <p:spPr>
          <a:xfrm flipH="1">
            <a:off x="6409106" y="2185655"/>
            <a:ext cx="451045" cy="8031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C8444595-2FC8-6367-FD0A-50CD07DB17C6}"/>
              </a:ext>
            </a:extLst>
          </p:cNvPr>
          <p:cNvCxnSpPr>
            <a:cxnSpLocks/>
          </p:cNvCxnSpPr>
          <p:nvPr/>
        </p:nvCxnSpPr>
        <p:spPr>
          <a:xfrm>
            <a:off x="8471647" y="2185655"/>
            <a:ext cx="450833" cy="80719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9B9BB517-1736-4777-7B7F-9E958617F48A}"/>
              </a:ext>
            </a:extLst>
          </p:cNvPr>
          <p:cNvCxnSpPr>
            <a:cxnSpLocks/>
          </p:cNvCxnSpPr>
          <p:nvPr/>
        </p:nvCxnSpPr>
        <p:spPr>
          <a:xfrm>
            <a:off x="6595817" y="3692589"/>
            <a:ext cx="485369" cy="32041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767BDE26-9498-0B18-650D-7454BEC8F336}"/>
              </a:ext>
            </a:extLst>
          </p:cNvPr>
          <p:cNvCxnSpPr>
            <a:cxnSpLocks/>
          </p:cNvCxnSpPr>
          <p:nvPr/>
        </p:nvCxnSpPr>
        <p:spPr>
          <a:xfrm flipH="1">
            <a:off x="8246124" y="3643955"/>
            <a:ext cx="333100" cy="42558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2D633E03-A3DB-A516-F230-0CE21D6BB7C3}"/>
              </a:ext>
            </a:extLst>
          </p:cNvPr>
          <p:cNvPicPr>
            <a:picLocks noChangeAspect="1"/>
          </p:cNvPicPr>
          <p:nvPr/>
        </p:nvPicPr>
        <p:blipFill>
          <a:blip r:embed="rId9"/>
          <a:stretch>
            <a:fillRect/>
          </a:stretch>
        </p:blipFill>
        <p:spPr>
          <a:xfrm>
            <a:off x="5166867" y="5986561"/>
            <a:ext cx="2857899" cy="619211"/>
          </a:xfrm>
          <a:prstGeom prst="rect">
            <a:avLst/>
          </a:prstGeom>
        </p:spPr>
      </p:pic>
      <p:cxnSp>
        <p:nvCxnSpPr>
          <p:cNvPr id="43" name="Straight Arrow Connector 42">
            <a:extLst>
              <a:ext uri="{FF2B5EF4-FFF2-40B4-BE49-F238E27FC236}">
                <a16:creationId xmlns:a16="http://schemas.microsoft.com/office/drawing/2014/main" id="{B997A715-D9F6-ECB5-5938-D3DFB42AE542}"/>
              </a:ext>
            </a:extLst>
          </p:cNvPr>
          <p:cNvCxnSpPr>
            <a:cxnSpLocks/>
          </p:cNvCxnSpPr>
          <p:nvPr/>
        </p:nvCxnSpPr>
        <p:spPr>
          <a:xfrm flipH="1">
            <a:off x="6722705" y="5083567"/>
            <a:ext cx="451045" cy="80315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8540986C-568F-FB3F-67AA-EBBE1D5D3E71}"/>
              </a:ext>
            </a:extLst>
          </p:cNvPr>
          <p:cNvSpPr txBox="1"/>
          <p:nvPr/>
        </p:nvSpPr>
        <p:spPr>
          <a:xfrm>
            <a:off x="9053253" y="4177914"/>
            <a:ext cx="3005226"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highlight>
                  <a:srgbClr val="808080"/>
                </a:highlight>
              </a:rPr>
              <a:t>We are using python code, with trained datasets</a:t>
            </a:r>
          </a:p>
          <a:p>
            <a:pPr marL="285750" indent="-285750">
              <a:buFont typeface="Arial" panose="020B0604020202020204" pitchFamily="34" charset="0"/>
              <a:buChar char="•"/>
            </a:pPr>
            <a:r>
              <a:rPr lang="en-US" dirty="0">
                <a:solidFill>
                  <a:schemeClr val="bg2"/>
                </a:solidFill>
                <a:highlight>
                  <a:srgbClr val="808080"/>
                </a:highlight>
              </a:rPr>
              <a:t>Using PyCharm to run and boot</a:t>
            </a:r>
          </a:p>
          <a:p>
            <a:pPr marL="285750" indent="-285750">
              <a:buFont typeface="Arial" panose="020B0604020202020204" pitchFamily="34" charset="0"/>
              <a:buChar char="•"/>
            </a:pPr>
            <a:r>
              <a:rPr lang="en-US" dirty="0">
                <a:solidFill>
                  <a:schemeClr val="bg2"/>
                </a:solidFill>
                <a:highlight>
                  <a:srgbClr val="808080"/>
                </a:highlight>
              </a:rPr>
              <a:t>we used a video to test it</a:t>
            </a:r>
          </a:p>
          <a:p>
            <a:pPr marL="285750" indent="-285750">
              <a:buFont typeface="Arial" panose="020B0604020202020204" pitchFamily="34" charset="0"/>
              <a:buChar char="•"/>
            </a:pPr>
            <a:r>
              <a:rPr lang="en-US" dirty="0">
                <a:solidFill>
                  <a:schemeClr val="bg2"/>
                </a:solidFill>
                <a:highlight>
                  <a:srgbClr val="808080"/>
                </a:highlight>
              </a:rPr>
              <a:t>We can also use live camera capture to track </a:t>
            </a:r>
          </a:p>
        </p:txBody>
      </p:sp>
      <p:pic>
        <p:nvPicPr>
          <p:cNvPr id="47" name="Picture 46">
            <a:extLst>
              <a:ext uri="{FF2B5EF4-FFF2-40B4-BE49-F238E27FC236}">
                <a16:creationId xmlns:a16="http://schemas.microsoft.com/office/drawing/2014/main" id="{87BE2F56-05C2-69A6-AA0C-DFF5C1BEA098}"/>
              </a:ext>
            </a:extLst>
          </p:cNvPr>
          <p:cNvPicPr>
            <a:picLocks noChangeAspect="1"/>
          </p:cNvPicPr>
          <p:nvPr/>
        </p:nvPicPr>
        <p:blipFill>
          <a:blip r:embed="rId10"/>
          <a:stretch>
            <a:fillRect/>
          </a:stretch>
        </p:blipFill>
        <p:spPr>
          <a:xfrm>
            <a:off x="10710845" y="2666366"/>
            <a:ext cx="741253" cy="807193"/>
          </a:xfrm>
          <a:prstGeom prst="rect">
            <a:avLst/>
          </a:prstGeom>
          <a:ln>
            <a:noFill/>
          </a:ln>
          <a:effectLst>
            <a:outerShdw blurRad="292100" dist="139700" dir="2700000" algn="tl" rotWithShape="0">
              <a:srgbClr val="333333">
                <a:alpha val="65000"/>
              </a:srgbClr>
            </a:outerShdw>
          </a:effectLst>
        </p:spPr>
      </p:pic>
      <p:sp>
        <p:nvSpPr>
          <p:cNvPr id="49" name="TextBox 48">
            <a:extLst>
              <a:ext uri="{FF2B5EF4-FFF2-40B4-BE49-F238E27FC236}">
                <a16:creationId xmlns:a16="http://schemas.microsoft.com/office/drawing/2014/main" id="{F8500910-44CC-D049-E518-6DA79831580B}"/>
              </a:ext>
            </a:extLst>
          </p:cNvPr>
          <p:cNvSpPr txBox="1"/>
          <p:nvPr/>
        </p:nvSpPr>
        <p:spPr>
          <a:xfrm>
            <a:off x="3546696" y="415103"/>
            <a:ext cx="6098240" cy="646331"/>
          </a:xfrm>
          <a:prstGeom prst="rect">
            <a:avLst/>
          </a:prstGeom>
          <a:noFill/>
        </p:spPr>
        <p:txBody>
          <a:bodyPr wrap="square">
            <a:spAutoFit/>
          </a:bodyPr>
          <a:lstStyle/>
          <a:p>
            <a:r>
              <a:rPr lang="en-US" dirty="0">
                <a:highlight>
                  <a:srgbClr val="FF00FF"/>
                </a:highlight>
              </a:rPr>
              <a:t>CSRT (Discriminative Correlation Filter with Channel and Spatial Reliability) tracker</a:t>
            </a:r>
          </a:p>
        </p:txBody>
      </p:sp>
    </p:spTree>
    <p:extLst>
      <p:ext uri="{BB962C8B-B14F-4D97-AF65-F5344CB8AC3E}">
        <p14:creationId xmlns:p14="http://schemas.microsoft.com/office/powerpoint/2010/main" val="311071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pic>
        <p:nvPicPr>
          <p:cNvPr id="2" name="tracking">
            <a:hlinkClick r:id="" action="ppaction://media"/>
            <a:extLst>
              <a:ext uri="{FF2B5EF4-FFF2-40B4-BE49-F238E27FC236}">
                <a16:creationId xmlns:a16="http://schemas.microsoft.com/office/drawing/2014/main" id="{0B381C71-513E-C3F3-1D80-E62C86F35C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4985" y="1081564"/>
            <a:ext cx="9895357" cy="5454043"/>
          </a:xfrm>
          <a:prstGeom prst="rect">
            <a:avLst/>
          </a:prstGeom>
        </p:spPr>
      </p:pic>
      <p:sp>
        <p:nvSpPr>
          <p:cNvPr id="12" name="Title 14">
            <a:extLst>
              <a:ext uri="{FF2B5EF4-FFF2-40B4-BE49-F238E27FC236}">
                <a16:creationId xmlns:a16="http://schemas.microsoft.com/office/drawing/2014/main" id="{FD911490-2776-4508-EB86-781021CD2618}"/>
              </a:ext>
            </a:extLst>
          </p:cNvPr>
          <p:cNvSpPr>
            <a:spLocks noGrp="1"/>
          </p:cNvSpPr>
          <p:nvPr>
            <p:ph type="title"/>
          </p:nvPr>
        </p:nvSpPr>
        <p:spPr>
          <a:xfrm>
            <a:off x="2013174" y="322393"/>
            <a:ext cx="8681719" cy="466344"/>
          </a:xfrm>
        </p:spPr>
        <p:txBody>
          <a:bodyPr/>
          <a:lstStyle/>
          <a:p>
            <a:r>
              <a:rPr kumimoji="0" lang="en-US" sz="1800" b="0" i="0" u="none" strike="noStrike" kern="1200" cap="all" spc="400" normalizeH="0" baseline="0" noProof="0" dirty="0">
                <a:ln w="19050">
                  <a:solidFill>
                    <a:schemeClr val="accent6"/>
                  </a:solidFill>
                </a:ln>
                <a:solidFill>
                  <a:schemeClr val="bg2"/>
                </a:solidFill>
                <a:effectLst/>
                <a:highlight>
                  <a:srgbClr val="FF00FF"/>
                </a:highlight>
                <a:uLnTx/>
                <a:uFillTx/>
                <a:latin typeface="+mj-lt"/>
                <a:ea typeface="+mn-ea"/>
                <a:cs typeface="+mn-cs"/>
              </a:rPr>
              <a:t>The output example of </a:t>
            </a:r>
            <a:r>
              <a:rPr kumimoji="0" lang="en-US" sz="1800" b="0" i="0" u="none" strike="noStrike" kern="1200" cap="all" spc="400" normalizeH="0" baseline="0" noProof="0" dirty="0" err="1">
                <a:ln w="19050">
                  <a:solidFill>
                    <a:schemeClr val="accent6"/>
                  </a:solidFill>
                </a:ln>
                <a:solidFill>
                  <a:schemeClr val="bg2"/>
                </a:solidFill>
                <a:effectLst/>
                <a:highlight>
                  <a:srgbClr val="FF00FF"/>
                </a:highlight>
                <a:uLnTx/>
                <a:uFillTx/>
                <a:latin typeface="+mj-lt"/>
                <a:ea typeface="+mn-ea"/>
                <a:cs typeface="+mn-cs"/>
              </a:rPr>
              <a:t>csrt</a:t>
            </a:r>
            <a:r>
              <a:rPr kumimoji="0" lang="en-US" sz="1800" b="0" i="0" u="none" strike="noStrike" kern="1200" cap="all" spc="400" normalizeH="0" baseline="0" noProof="0" dirty="0">
                <a:ln w="19050">
                  <a:solidFill>
                    <a:schemeClr val="accent6"/>
                  </a:solidFill>
                </a:ln>
                <a:solidFill>
                  <a:schemeClr val="bg2"/>
                </a:solidFill>
                <a:effectLst/>
                <a:highlight>
                  <a:srgbClr val="FF00FF"/>
                </a:highlight>
                <a:uLnTx/>
                <a:uFillTx/>
                <a:latin typeface="+mj-lt"/>
                <a:ea typeface="+mn-ea"/>
                <a:cs typeface="+mn-cs"/>
              </a:rPr>
              <a:t> tracking using </a:t>
            </a:r>
            <a:r>
              <a:rPr kumimoji="0" lang="en-US" sz="1800" b="0" i="0" u="none" strike="noStrike" kern="1200" cap="all" spc="400" normalizeH="0" baseline="0" noProof="0" dirty="0" err="1">
                <a:ln w="19050">
                  <a:solidFill>
                    <a:schemeClr val="accent6"/>
                  </a:solidFill>
                </a:ln>
                <a:solidFill>
                  <a:schemeClr val="bg2"/>
                </a:solidFill>
                <a:effectLst/>
                <a:highlight>
                  <a:srgbClr val="FF00FF"/>
                </a:highlight>
                <a:uLnTx/>
                <a:uFillTx/>
                <a:latin typeface="+mj-lt"/>
                <a:ea typeface="+mn-ea"/>
                <a:cs typeface="+mn-cs"/>
              </a:rPr>
              <a:t>Opencv</a:t>
            </a:r>
            <a:endParaRPr lang="en-US" sz="1800" dirty="0">
              <a:solidFill>
                <a:schemeClr val="bg2"/>
              </a:solidFill>
              <a:highlight>
                <a:srgbClr val="FF00FF"/>
              </a:highlight>
            </a:endParaRPr>
          </a:p>
        </p:txBody>
      </p:sp>
    </p:spTree>
    <p:extLst>
      <p:ext uri="{BB962C8B-B14F-4D97-AF65-F5344CB8AC3E}">
        <p14:creationId xmlns:p14="http://schemas.microsoft.com/office/powerpoint/2010/main" val="41478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100000">
                <p:cTn id="1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2672083"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Implementation</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3" name="TextBox 2">
            <a:extLst>
              <a:ext uri="{FF2B5EF4-FFF2-40B4-BE49-F238E27FC236}">
                <a16:creationId xmlns:a16="http://schemas.microsoft.com/office/drawing/2014/main" id="{3650698D-E85B-ED8D-9015-12CDA7F4A1E0}"/>
              </a:ext>
            </a:extLst>
          </p:cNvPr>
          <p:cNvSpPr txBox="1"/>
          <p:nvPr/>
        </p:nvSpPr>
        <p:spPr>
          <a:xfrm>
            <a:off x="2672080" y="926465"/>
            <a:ext cx="9125832" cy="1477328"/>
          </a:xfrm>
          <a:prstGeom prst="rect">
            <a:avLst/>
          </a:prstGeom>
          <a:noFill/>
        </p:spPr>
        <p:txBody>
          <a:bodyPr wrap="none" rtlCol="0">
            <a:spAutoFit/>
          </a:bodyPr>
          <a:lstStyle/>
          <a:p>
            <a:r>
              <a:rPr lang="en-KR" dirty="0">
                <a:solidFill>
                  <a:schemeClr val="bg1"/>
                </a:solidFill>
              </a:rPr>
              <a:t>In our scenario, we are planning to implement face recognition using OpenCV and Python.</a:t>
            </a:r>
          </a:p>
          <a:p>
            <a:endParaRPr lang="en-KR" dirty="0">
              <a:solidFill>
                <a:schemeClr val="bg1"/>
              </a:solidFill>
            </a:endParaRPr>
          </a:p>
          <a:p>
            <a:r>
              <a:rPr lang="en-KR" dirty="0">
                <a:solidFill>
                  <a:schemeClr val="bg1"/>
                </a:solidFill>
              </a:rPr>
              <a:t>Here are the necessary libraries that we will use in our project:</a:t>
            </a:r>
          </a:p>
          <a:p>
            <a:endParaRPr lang="en-KR" dirty="0">
              <a:solidFill>
                <a:schemeClr val="bg1"/>
              </a:solidFill>
            </a:endParaRPr>
          </a:p>
          <a:p>
            <a:endParaRPr lang="en-KR" dirty="0">
              <a:solidFill>
                <a:schemeClr val="bg1"/>
              </a:solidFill>
            </a:endParaRPr>
          </a:p>
        </p:txBody>
      </p:sp>
      <p:sp>
        <p:nvSpPr>
          <p:cNvPr id="4" name="Title 14">
            <a:extLst>
              <a:ext uri="{FF2B5EF4-FFF2-40B4-BE49-F238E27FC236}">
                <a16:creationId xmlns:a16="http://schemas.microsoft.com/office/drawing/2014/main" id="{1FFA08A2-B85F-4713-5826-AE5F519A96E8}"/>
              </a:ext>
            </a:extLst>
          </p:cNvPr>
          <p:cNvSpPr txBox="1">
            <a:spLocks/>
          </p:cNvSpPr>
          <p:nvPr/>
        </p:nvSpPr>
        <p:spPr>
          <a:xfrm>
            <a:off x="2672079" y="2002031"/>
            <a:ext cx="4114799" cy="158536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1.Opencv	</a:t>
            </a:r>
          </a:p>
          <a:p>
            <a:r>
              <a:rPr lang="en-US" sz="1800" dirty="0">
                <a:ea typeface="+mn-ea"/>
                <a:cs typeface="+mn-cs"/>
              </a:rPr>
              <a:t>	</a:t>
            </a:r>
          </a:p>
          <a:p>
            <a:r>
              <a:rPr lang="en-US" sz="1800" dirty="0">
                <a:ea typeface="+mn-ea"/>
                <a:cs typeface="+mn-cs"/>
              </a:rPr>
              <a:t>2.Dlib</a:t>
            </a:r>
          </a:p>
          <a:p>
            <a:r>
              <a:rPr lang="en-US" sz="1800" dirty="0">
                <a:ea typeface="+mn-ea"/>
                <a:cs typeface="+mn-cs"/>
              </a:rPr>
              <a:t>	</a:t>
            </a:r>
          </a:p>
          <a:p>
            <a:r>
              <a:rPr lang="en-US" sz="1800" dirty="0">
                <a:ea typeface="+mn-ea"/>
                <a:cs typeface="+mn-cs"/>
              </a:rPr>
              <a:t>3.Face_recognition</a:t>
            </a:r>
          </a:p>
        </p:txBody>
      </p:sp>
    </p:spTree>
    <p:extLst>
      <p:ext uri="{BB962C8B-B14F-4D97-AF65-F5344CB8AC3E}">
        <p14:creationId xmlns:p14="http://schemas.microsoft.com/office/powerpoint/2010/main" val="412414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8681719"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Extract facial features</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2" name="TextBox 1">
            <a:extLst>
              <a:ext uri="{FF2B5EF4-FFF2-40B4-BE49-F238E27FC236}">
                <a16:creationId xmlns:a16="http://schemas.microsoft.com/office/drawing/2014/main" id="{23097C86-8A63-8A2F-9292-4684C149A322}"/>
              </a:ext>
            </a:extLst>
          </p:cNvPr>
          <p:cNvSpPr txBox="1"/>
          <p:nvPr/>
        </p:nvSpPr>
        <p:spPr>
          <a:xfrm>
            <a:off x="2773018" y="926465"/>
            <a:ext cx="8580781" cy="646331"/>
          </a:xfrm>
          <a:prstGeom prst="rect">
            <a:avLst/>
          </a:prstGeom>
          <a:noFill/>
        </p:spPr>
        <p:txBody>
          <a:bodyPr wrap="square" rtlCol="0">
            <a:spAutoFit/>
          </a:bodyPr>
          <a:lstStyle/>
          <a:p>
            <a:r>
              <a:rPr lang="en-KR" dirty="0">
                <a:solidFill>
                  <a:schemeClr val="bg1"/>
                </a:solidFill>
              </a:rPr>
              <a:t>First, it is necessary to have a dataset. T</a:t>
            </a:r>
            <a:r>
              <a:rPr lang="en-US" dirty="0">
                <a:solidFill>
                  <a:schemeClr val="bg1"/>
                </a:solidFill>
              </a:rPr>
              <a:t>h</a:t>
            </a:r>
            <a:r>
              <a:rPr lang="en-KR" dirty="0">
                <a:solidFill>
                  <a:schemeClr val="bg1"/>
                </a:solidFill>
              </a:rPr>
              <a:t>e dataset should contain all images in folders with each folder containing images of the people.</a:t>
            </a:r>
          </a:p>
        </p:txBody>
      </p:sp>
      <p:sp>
        <p:nvSpPr>
          <p:cNvPr id="4" name="Title 14">
            <a:extLst>
              <a:ext uri="{FF2B5EF4-FFF2-40B4-BE49-F238E27FC236}">
                <a16:creationId xmlns:a16="http://schemas.microsoft.com/office/drawing/2014/main" id="{0B2870A8-43C5-E98C-FFFF-B67D1B5986F0}"/>
              </a:ext>
            </a:extLst>
          </p:cNvPr>
          <p:cNvSpPr txBox="1">
            <a:spLocks/>
          </p:cNvSpPr>
          <p:nvPr/>
        </p:nvSpPr>
        <p:spPr>
          <a:xfrm>
            <a:off x="2722548" y="1580450"/>
            <a:ext cx="86817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The python code for face recognition</a:t>
            </a:r>
            <a:endParaRPr lang="en-US" sz="1800" dirty="0"/>
          </a:p>
        </p:txBody>
      </p:sp>
      <p:pic>
        <p:nvPicPr>
          <p:cNvPr id="6" name="Picture 5" descr="Text&#10;&#10;Description automatically generated">
            <a:extLst>
              <a:ext uri="{FF2B5EF4-FFF2-40B4-BE49-F238E27FC236}">
                <a16:creationId xmlns:a16="http://schemas.microsoft.com/office/drawing/2014/main" id="{64C2A336-D054-6E45-457F-85B0F137E786}"/>
              </a:ext>
            </a:extLst>
          </p:cNvPr>
          <p:cNvPicPr>
            <a:picLocks noChangeAspect="1"/>
          </p:cNvPicPr>
          <p:nvPr/>
        </p:nvPicPr>
        <p:blipFill>
          <a:blip r:embed="rId3"/>
          <a:stretch>
            <a:fillRect/>
          </a:stretch>
        </p:blipFill>
        <p:spPr>
          <a:xfrm>
            <a:off x="2697587" y="2063254"/>
            <a:ext cx="7772400" cy="4589584"/>
          </a:xfrm>
          <a:prstGeom prst="rect">
            <a:avLst/>
          </a:prstGeom>
        </p:spPr>
      </p:pic>
    </p:spTree>
    <p:extLst>
      <p:ext uri="{BB962C8B-B14F-4D97-AF65-F5344CB8AC3E}">
        <p14:creationId xmlns:p14="http://schemas.microsoft.com/office/powerpoint/2010/main" val="75901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2" name="Title 14">
            <a:extLst>
              <a:ext uri="{FF2B5EF4-FFF2-40B4-BE49-F238E27FC236}">
                <a16:creationId xmlns:a16="http://schemas.microsoft.com/office/drawing/2014/main" id="{51704E42-7E32-74EE-E621-D6788C2DA7E1}"/>
              </a:ext>
            </a:extLst>
          </p:cNvPr>
          <p:cNvSpPr txBox="1">
            <a:spLocks/>
          </p:cNvSpPr>
          <p:nvPr/>
        </p:nvSpPr>
        <p:spPr>
          <a:xfrm>
            <a:off x="2672081" y="153780"/>
            <a:ext cx="95199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The python code for face recognition(cont.)</a:t>
            </a:r>
            <a:endParaRPr lang="en-US" sz="1800" dirty="0"/>
          </a:p>
        </p:txBody>
      </p:sp>
      <p:pic>
        <p:nvPicPr>
          <p:cNvPr id="6" name="Picture 5" descr="Text&#10;&#10;Description automatically generated">
            <a:extLst>
              <a:ext uri="{FF2B5EF4-FFF2-40B4-BE49-F238E27FC236}">
                <a16:creationId xmlns:a16="http://schemas.microsoft.com/office/drawing/2014/main" id="{DC64F4CD-4E2E-6BF0-4D26-2C6D6F5D5C3A}"/>
              </a:ext>
            </a:extLst>
          </p:cNvPr>
          <p:cNvPicPr>
            <a:picLocks noChangeAspect="1"/>
          </p:cNvPicPr>
          <p:nvPr/>
        </p:nvPicPr>
        <p:blipFill>
          <a:blip r:embed="rId3"/>
          <a:stretch>
            <a:fillRect/>
          </a:stretch>
        </p:blipFill>
        <p:spPr>
          <a:xfrm>
            <a:off x="2554589" y="1188432"/>
            <a:ext cx="8332017" cy="3676175"/>
          </a:xfrm>
          <a:prstGeom prst="rect">
            <a:avLst/>
          </a:prstGeom>
        </p:spPr>
      </p:pic>
    </p:spTree>
    <p:extLst>
      <p:ext uri="{BB962C8B-B14F-4D97-AF65-F5344CB8AC3E}">
        <p14:creationId xmlns:p14="http://schemas.microsoft.com/office/powerpoint/2010/main" val="412447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
        <p:nvSpPr>
          <p:cNvPr id="2" name="Title 14">
            <a:extLst>
              <a:ext uri="{FF2B5EF4-FFF2-40B4-BE49-F238E27FC236}">
                <a16:creationId xmlns:a16="http://schemas.microsoft.com/office/drawing/2014/main" id="{51704E42-7E32-74EE-E621-D6788C2DA7E1}"/>
              </a:ext>
            </a:extLst>
          </p:cNvPr>
          <p:cNvSpPr txBox="1">
            <a:spLocks/>
          </p:cNvSpPr>
          <p:nvPr/>
        </p:nvSpPr>
        <p:spPr>
          <a:xfrm>
            <a:off x="2672081" y="153780"/>
            <a:ext cx="95199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How to recognize face in images</a:t>
            </a:r>
            <a:endParaRPr lang="en-US" sz="1800" dirty="0"/>
          </a:p>
        </p:txBody>
      </p:sp>
      <p:pic>
        <p:nvPicPr>
          <p:cNvPr id="4" name="Picture 3" descr="Text&#10;&#10;Description automatically generated">
            <a:extLst>
              <a:ext uri="{FF2B5EF4-FFF2-40B4-BE49-F238E27FC236}">
                <a16:creationId xmlns:a16="http://schemas.microsoft.com/office/drawing/2014/main" id="{748EBB97-7DE0-553C-29E1-A0D60631C35A}"/>
              </a:ext>
            </a:extLst>
          </p:cNvPr>
          <p:cNvPicPr>
            <a:picLocks noChangeAspect="1"/>
          </p:cNvPicPr>
          <p:nvPr/>
        </p:nvPicPr>
        <p:blipFill>
          <a:blip r:embed="rId3"/>
          <a:stretch>
            <a:fillRect/>
          </a:stretch>
        </p:blipFill>
        <p:spPr>
          <a:xfrm>
            <a:off x="2672081" y="711039"/>
            <a:ext cx="7772400" cy="5645311"/>
          </a:xfrm>
          <a:prstGeom prst="rect">
            <a:avLst/>
          </a:prstGeom>
        </p:spPr>
      </p:pic>
    </p:spTree>
    <p:extLst>
      <p:ext uri="{BB962C8B-B14F-4D97-AF65-F5344CB8AC3E}">
        <p14:creationId xmlns:p14="http://schemas.microsoft.com/office/powerpoint/2010/main" val="176120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
        <p:nvSpPr>
          <p:cNvPr id="2" name="Title 14">
            <a:extLst>
              <a:ext uri="{FF2B5EF4-FFF2-40B4-BE49-F238E27FC236}">
                <a16:creationId xmlns:a16="http://schemas.microsoft.com/office/drawing/2014/main" id="{51704E42-7E32-74EE-E621-D6788C2DA7E1}"/>
              </a:ext>
            </a:extLst>
          </p:cNvPr>
          <p:cNvSpPr txBox="1">
            <a:spLocks/>
          </p:cNvSpPr>
          <p:nvPr/>
        </p:nvSpPr>
        <p:spPr>
          <a:xfrm>
            <a:off x="2672081" y="153780"/>
            <a:ext cx="95199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How to recognize face in images(cont.)</a:t>
            </a:r>
            <a:endParaRPr lang="en-US" sz="1800" dirty="0"/>
          </a:p>
        </p:txBody>
      </p:sp>
      <p:pic>
        <p:nvPicPr>
          <p:cNvPr id="5" name="Picture 4" descr="Text&#10;&#10;Description automatically generated">
            <a:extLst>
              <a:ext uri="{FF2B5EF4-FFF2-40B4-BE49-F238E27FC236}">
                <a16:creationId xmlns:a16="http://schemas.microsoft.com/office/drawing/2014/main" id="{DF99B229-560F-04E5-2943-0377820B0CDA}"/>
              </a:ext>
            </a:extLst>
          </p:cNvPr>
          <p:cNvPicPr>
            <a:picLocks noChangeAspect="1"/>
          </p:cNvPicPr>
          <p:nvPr/>
        </p:nvPicPr>
        <p:blipFill>
          <a:blip r:embed="rId3"/>
          <a:stretch>
            <a:fillRect/>
          </a:stretch>
        </p:blipFill>
        <p:spPr>
          <a:xfrm>
            <a:off x="2672081" y="773905"/>
            <a:ext cx="5442682" cy="5146727"/>
          </a:xfrm>
          <a:prstGeom prst="rect">
            <a:avLst/>
          </a:prstGeom>
        </p:spPr>
      </p:pic>
      <p:sp>
        <p:nvSpPr>
          <p:cNvPr id="10" name="Title 14">
            <a:extLst>
              <a:ext uri="{FF2B5EF4-FFF2-40B4-BE49-F238E27FC236}">
                <a16:creationId xmlns:a16="http://schemas.microsoft.com/office/drawing/2014/main" id="{8267A889-1A8B-E2BD-2052-662BB9347969}"/>
              </a:ext>
            </a:extLst>
          </p:cNvPr>
          <p:cNvSpPr txBox="1">
            <a:spLocks/>
          </p:cNvSpPr>
          <p:nvPr/>
        </p:nvSpPr>
        <p:spPr>
          <a:xfrm>
            <a:off x="8992525" y="2659642"/>
            <a:ext cx="2025815"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output</a:t>
            </a:r>
            <a:endParaRPr lang="en-US" sz="1800" dirty="0"/>
          </a:p>
        </p:txBody>
      </p:sp>
      <p:pic>
        <p:nvPicPr>
          <p:cNvPr id="12" name="Picture 11" descr="A person smiling for the camera&#10;&#10;Description automatically generated with medium confidence">
            <a:extLst>
              <a:ext uri="{FF2B5EF4-FFF2-40B4-BE49-F238E27FC236}">
                <a16:creationId xmlns:a16="http://schemas.microsoft.com/office/drawing/2014/main" id="{F50129A8-BDC9-A7F4-5294-0BAE41D85A70}"/>
              </a:ext>
            </a:extLst>
          </p:cNvPr>
          <p:cNvPicPr>
            <a:picLocks noChangeAspect="1"/>
          </p:cNvPicPr>
          <p:nvPr/>
        </p:nvPicPr>
        <p:blipFill>
          <a:blip r:embed="rId4"/>
          <a:stretch>
            <a:fillRect/>
          </a:stretch>
        </p:blipFill>
        <p:spPr>
          <a:xfrm>
            <a:off x="8774484" y="3310652"/>
            <a:ext cx="1830568" cy="2583771"/>
          </a:xfrm>
          <a:prstGeom prst="rect">
            <a:avLst/>
          </a:prstGeom>
        </p:spPr>
      </p:pic>
    </p:spTree>
    <p:extLst>
      <p:ext uri="{BB962C8B-B14F-4D97-AF65-F5344CB8AC3E}">
        <p14:creationId xmlns:p14="http://schemas.microsoft.com/office/powerpoint/2010/main" val="207568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
        <p:nvSpPr>
          <p:cNvPr id="6" name="Title 14">
            <a:extLst>
              <a:ext uri="{FF2B5EF4-FFF2-40B4-BE49-F238E27FC236}">
                <a16:creationId xmlns:a16="http://schemas.microsoft.com/office/drawing/2014/main" id="{D527AC34-C710-B179-E272-BE28F943AF53}"/>
              </a:ext>
            </a:extLst>
          </p:cNvPr>
          <p:cNvSpPr txBox="1">
            <a:spLocks/>
          </p:cNvSpPr>
          <p:nvPr/>
        </p:nvSpPr>
        <p:spPr>
          <a:xfrm>
            <a:off x="2672081" y="322393"/>
            <a:ext cx="2330225" cy="369332"/>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r>
              <a:rPr lang="en-US" sz="1800">
                <a:ln w="19050">
                  <a:solidFill>
                    <a:schemeClr val="accent6"/>
                  </a:solidFill>
                </a:ln>
                <a:ea typeface="+mn-ea"/>
                <a:cs typeface="+mn-cs"/>
              </a:rPr>
              <a:t>Github</a:t>
            </a:r>
            <a:r>
              <a:rPr lang="en-US" sz="1800">
                <a:ea typeface="+mn-ea"/>
                <a:cs typeface="+mn-cs"/>
              </a:rPr>
              <a:t> link</a:t>
            </a:r>
            <a:endParaRPr lang="en-US" sz="1800" dirty="0"/>
          </a:p>
        </p:txBody>
      </p:sp>
      <p:sp>
        <p:nvSpPr>
          <p:cNvPr id="8" name="Date Placeholder 6">
            <a:extLst>
              <a:ext uri="{FF2B5EF4-FFF2-40B4-BE49-F238E27FC236}">
                <a16:creationId xmlns:a16="http://schemas.microsoft.com/office/drawing/2014/main" id="{2F5C7576-031F-C089-D5A9-65B7E41E6D37}"/>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11/13/2022</a:t>
            </a:r>
            <a:endParaRPr lang="en-US" dirty="0"/>
          </a:p>
        </p:txBody>
      </p:sp>
      <p:sp>
        <p:nvSpPr>
          <p:cNvPr id="9" name="Footer Placeholder 7">
            <a:extLst>
              <a:ext uri="{FF2B5EF4-FFF2-40B4-BE49-F238E27FC236}">
                <a16:creationId xmlns:a16="http://schemas.microsoft.com/office/drawing/2014/main" id="{907923F7-24DB-0FCD-A4D7-43A66280169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mn-lt"/>
              </a:rPr>
              <a:t>INHA university.  </a:t>
            </a:r>
            <a:r>
              <a:rPr lang="en-US">
                <a:solidFill>
                  <a:srgbClr val="E8EAED"/>
                </a:solidFill>
                <a:latin typeface="+mn-lt"/>
              </a:rPr>
              <a:t>© all rights reserved </a:t>
            </a:r>
            <a:endParaRPr lang="en-US" dirty="0">
              <a:latin typeface="+mn-lt"/>
            </a:endParaRPr>
          </a:p>
        </p:txBody>
      </p:sp>
      <p:sp>
        <p:nvSpPr>
          <p:cNvPr id="10" name="Slide Number Placeholder 8">
            <a:extLst>
              <a:ext uri="{FF2B5EF4-FFF2-40B4-BE49-F238E27FC236}">
                <a16:creationId xmlns:a16="http://schemas.microsoft.com/office/drawing/2014/main" id="{6EDB6B4F-25B4-AB38-4D8F-2427F7CFC61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18</a:t>
            </a:fld>
            <a:endParaRPr lang="en-US" dirty="0"/>
          </a:p>
        </p:txBody>
      </p:sp>
      <p:pic>
        <p:nvPicPr>
          <p:cNvPr id="11" name="Picture 10">
            <a:extLst>
              <a:ext uri="{FF2B5EF4-FFF2-40B4-BE49-F238E27FC236}">
                <a16:creationId xmlns:a16="http://schemas.microsoft.com/office/drawing/2014/main" id="{6359C85A-E4EC-527D-7A87-D4ABC20B526A}"/>
              </a:ext>
            </a:extLst>
          </p:cNvPr>
          <p:cNvPicPr>
            <a:picLocks noChangeAspect="1"/>
          </p:cNvPicPr>
          <p:nvPr/>
        </p:nvPicPr>
        <p:blipFill>
          <a:blip r:embed="rId2"/>
          <a:stretch>
            <a:fillRect/>
          </a:stretch>
        </p:blipFill>
        <p:spPr>
          <a:xfrm>
            <a:off x="2711992" y="873504"/>
            <a:ext cx="1952898" cy="1705213"/>
          </a:xfrm>
          <a:prstGeom prst="rect">
            <a:avLst/>
          </a:prstGeom>
        </p:spPr>
      </p:pic>
      <p:sp>
        <p:nvSpPr>
          <p:cNvPr id="13" name="TextBox 12">
            <a:extLst>
              <a:ext uri="{FF2B5EF4-FFF2-40B4-BE49-F238E27FC236}">
                <a16:creationId xmlns:a16="http://schemas.microsoft.com/office/drawing/2014/main" id="{A7CB462F-715E-DDD6-9839-81AD6699027B}"/>
              </a:ext>
            </a:extLst>
          </p:cNvPr>
          <p:cNvSpPr txBox="1"/>
          <p:nvPr/>
        </p:nvSpPr>
        <p:spPr>
          <a:xfrm>
            <a:off x="5002306" y="1228074"/>
            <a:ext cx="6098240" cy="646331"/>
          </a:xfrm>
          <a:prstGeom prst="rect">
            <a:avLst/>
          </a:prstGeom>
          <a:noFill/>
        </p:spPr>
        <p:txBody>
          <a:bodyPr wrap="square">
            <a:spAutoFit/>
          </a:bodyPr>
          <a:lstStyle/>
          <a:p>
            <a:r>
              <a:rPr lang="en-US" dirty="0">
                <a:highlight>
                  <a:srgbClr val="FFFF00"/>
                </a:highlight>
                <a:hlinkClick r:id="rId3">
                  <a:extLst>
                    <a:ext uri="{A12FA001-AC4F-418D-AE19-62706E023703}">
                      <ahyp:hlinkClr xmlns:ahyp="http://schemas.microsoft.com/office/drawing/2018/hyperlinkcolor" val="tx"/>
                    </a:ext>
                  </a:extLst>
                </a:hlinkClick>
              </a:rPr>
              <a:t>https://github.com/Khai2708/AI_application_finalproject.git</a:t>
            </a:r>
            <a:endParaRPr lang="en-US" dirty="0">
              <a:highlight>
                <a:srgbClr val="FFFF00"/>
              </a:highlight>
            </a:endParaRPr>
          </a:p>
          <a:p>
            <a:r>
              <a:rPr lang="en-US" dirty="0">
                <a:solidFill>
                  <a:schemeClr val="bg1"/>
                </a:solidFill>
              </a:rPr>
              <a:t>All source files are uploaded to </a:t>
            </a:r>
            <a:r>
              <a:rPr lang="en-US" dirty="0" err="1">
                <a:solidFill>
                  <a:schemeClr val="bg1"/>
                </a:solidFill>
              </a:rPr>
              <a:t>Github</a:t>
            </a:r>
            <a:endParaRPr lang="en-US" dirty="0">
              <a:solidFill>
                <a:schemeClr val="bg1"/>
              </a:solidFill>
            </a:endParaRPr>
          </a:p>
        </p:txBody>
      </p:sp>
      <p:sp>
        <p:nvSpPr>
          <p:cNvPr id="14" name="Title 14">
            <a:extLst>
              <a:ext uri="{FF2B5EF4-FFF2-40B4-BE49-F238E27FC236}">
                <a16:creationId xmlns:a16="http://schemas.microsoft.com/office/drawing/2014/main" id="{98D218F2-676A-D43B-7616-3EE21B79F193}"/>
              </a:ext>
            </a:extLst>
          </p:cNvPr>
          <p:cNvSpPr txBox="1">
            <a:spLocks/>
          </p:cNvSpPr>
          <p:nvPr/>
        </p:nvSpPr>
        <p:spPr>
          <a:xfrm>
            <a:off x="2523329" y="3619075"/>
            <a:ext cx="2330225" cy="369332"/>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Source file</a:t>
            </a:r>
            <a:endParaRPr lang="en-US" sz="1800" dirty="0"/>
          </a:p>
        </p:txBody>
      </p:sp>
      <p:pic>
        <p:nvPicPr>
          <p:cNvPr id="15" name="Picture 14">
            <a:extLst>
              <a:ext uri="{FF2B5EF4-FFF2-40B4-BE49-F238E27FC236}">
                <a16:creationId xmlns:a16="http://schemas.microsoft.com/office/drawing/2014/main" id="{F1FD1E53-CD8F-8DDC-E64A-12456380D9B3}"/>
              </a:ext>
            </a:extLst>
          </p:cNvPr>
          <p:cNvPicPr>
            <a:picLocks noChangeAspect="1"/>
          </p:cNvPicPr>
          <p:nvPr/>
        </p:nvPicPr>
        <p:blipFill>
          <a:blip r:embed="rId4"/>
          <a:stretch>
            <a:fillRect/>
          </a:stretch>
        </p:blipFill>
        <p:spPr>
          <a:xfrm>
            <a:off x="5260460" y="2578717"/>
            <a:ext cx="5581932" cy="2508783"/>
          </a:xfrm>
          <a:prstGeom prst="rect">
            <a:avLst/>
          </a:prstGeom>
        </p:spPr>
      </p:pic>
      <p:sp>
        <p:nvSpPr>
          <p:cNvPr id="16" name="TextBox 15">
            <a:extLst>
              <a:ext uri="{FF2B5EF4-FFF2-40B4-BE49-F238E27FC236}">
                <a16:creationId xmlns:a16="http://schemas.microsoft.com/office/drawing/2014/main" id="{1EE65AD9-5027-1AAD-4A39-B8CC28B8405E}"/>
              </a:ext>
            </a:extLst>
          </p:cNvPr>
          <p:cNvSpPr txBox="1"/>
          <p:nvPr/>
        </p:nvSpPr>
        <p:spPr>
          <a:xfrm>
            <a:off x="5104280" y="5306760"/>
            <a:ext cx="6098240" cy="646331"/>
          </a:xfrm>
          <a:prstGeom prst="rect">
            <a:avLst/>
          </a:prstGeom>
          <a:noFill/>
        </p:spPr>
        <p:txBody>
          <a:bodyPr wrap="square">
            <a:spAutoFit/>
          </a:bodyPr>
          <a:lstStyle/>
          <a:p>
            <a:r>
              <a:rPr lang="en-US" dirty="0">
                <a:highlight>
                  <a:srgbClr val="FFFF00"/>
                </a:highlight>
              </a:rPr>
              <a:t>https://github.com/Khai2708/AI_application_finalproject/blob/main/CSRT_FACE_TRACKING.py</a:t>
            </a:r>
          </a:p>
        </p:txBody>
      </p:sp>
      <p:pic>
        <p:nvPicPr>
          <p:cNvPr id="17" name="Picture 16">
            <a:extLst>
              <a:ext uri="{FF2B5EF4-FFF2-40B4-BE49-F238E27FC236}">
                <a16:creationId xmlns:a16="http://schemas.microsoft.com/office/drawing/2014/main" id="{7A67EB75-9995-9993-8BB0-D12B75E4221E}"/>
              </a:ext>
            </a:extLst>
          </p:cNvPr>
          <p:cNvPicPr>
            <a:picLocks noChangeAspect="1"/>
          </p:cNvPicPr>
          <p:nvPr/>
        </p:nvPicPr>
        <p:blipFill>
          <a:blip r:embed="rId5"/>
          <a:stretch>
            <a:fillRect/>
          </a:stretch>
        </p:blipFill>
        <p:spPr>
          <a:xfrm>
            <a:off x="2451852" y="4058294"/>
            <a:ext cx="2473178" cy="283001"/>
          </a:xfrm>
          <a:prstGeom prst="rect">
            <a:avLst/>
          </a:prstGeom>
        </p:spPr>
      </p:pic>
    </p:spTree>
    <p:extLst>
      <p:ext uri="{BB962C8B-B14F-4D97-AF65-F5344CB8AC3E}">
        <p14:creationId xmlns:p14="http://schemas.microsoft.com/office/powerpoint/2010/main" val="837600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80416" y="683312"/>
            <a:ext cx="5622878" cy="5673038"/>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2" y="1920533"/>
            <a:ext cx="4827725" cy="4032405"/>
          </a:xfrm>
        </p:spPr>
        <p:txBody>
          <a:bodyPr/>
          <a:lstStyle/>
          <a:p>
            <a:r>
              <a:rPr lang="en-US" dirty="0"/>
              <a:t> The implementation of facial recognition technology in healthcare has transformed many surgeries for the better. From improved patient safety and identification to better patient tracking and diagnosis, this has helped improve the patient experience and reduce the workload of healthcare workers.</a:t>
            </a:r>
          </a:p>
          <a:p>
            <a:r>
              <a:rPr lang="en-US" dirty="0"/>
              <a:t>  Facial recognition will be even more ubiquitous in the future than it is today. Advanced health monitoring and care robots are just some of the applications being developed. The potential for facial recognition in healthcare is huge, and we haven't seen the best of it yet.</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11/13/2022</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2"/>
            <a:ext cx="6019802" cy="4015963"/>
          </a:xfrm>
        </p:spPr>
        <p:txBody>
          <a:bodyPr/>
          <a:lstStyle/>
          <a:p>
            <a:r>
              <a:rPr lang="en-US" noProof="0" dirty="0"/>
              <a:t>About us</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Autofit/>
          </a:bodyPr>
          <a:lstStyle/>
          <a:p>
            <a:r>
              <a:rPr lang="en-US" sz="1300" dirty="0"/>
              <a:t>  Students from INHA UNIVERSITY in South Korea working in a small project from AI Application course leaded by Professor from ISE department Mehdi </a:t>
            </a:r>
            <a:r>
              <a:rPr lang="en-US" sz="1300" dirty="0" err="1"/>
              <a:t>Pirahandeh</a:t>
            </a:r>
            <a:r>
              <a:rPr lang="en-US" sz="1300" dirty="0"/>
              <a:t> based on deep learning and AI. Our project is based on face recognition on healthcare field in order to help both the citizens and assistants in hospital to save time and work efficiently. Let’s take a look at how face recognition impacts healthcare.</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AI APPLICATION COURSE</a:t>
            </a:r>
          </a:p>
          <a:p>
            <a:r>
              <a:rPr lang="en-US" dirty="0"/>
              <a:t>Group C</a:t>
            </a:r>
          </a:p>
          <a:p>
            <a:r>
              <a:rPr lang="en-US" dirty="0"/>
              <a:t>ASADBEK 12194882</a:t>
            </a:r>
          </a:p>
          <a:p>
            <a:r>
              <a:rPr lang="en-US" dirty="0"/>
              <a:t>ULUGBEK 12194914</a:t>
            </a:r>
          </a:p>
          <a:p>
            <a:r>
              <a:rPr lang="en-US" dirty="0"/>
              <a:t>ABDULLOKH 12194900</a:t>
            </a:r>
          </a:p>
          <a:p>
            <a:r>
              <a:rPr lang="en-US" dirty="0"/>
              <a:t>KOBILJON 12194939</a:t>
            </a:r>
          </a:p>
          <a:p>
            <a:r>
              <a:rPr lang="en-US" dirty="0"/>
              <a:t>KALANDAROV BEKZODBEK</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11/13/2022</a:t>
            </a: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C358ED1-AF29-A07F-8337-20B29B63FD1A}"/>
              </a:ext>
            </a:extLst>
          </p:cNvPr>
          <p:cNvPicPr>
            <a:picLocks noChangeAspect="1"/>
          </p:cNvPicPr>
          <p:nvPr/>
        </p:nvPicPr>
        <p:blipFill rotWithShape="1">
          <a:blip r:embed="rId2"/>
          <a:srcRect l="10921" r="37440" b="-1"/>
          <a:stretch/>
        </p:blipFill>
        <p:spPr>
          <a:xfrm>
            <a:off x="7179732" y="10"/>
            <a:ext cx="5012268" cy="6867366"/>
          </a:xfrm>
          <a:prstGeom prst="rect">
            <a:avLst/>
          </a:prstGeom>
          <a:noFill/>
        </p:spPr>
      </p:pic>
      <p:pic>
        <p:nvPicPr>
          <p:cNvPr id="40" name="Picture Placeholder 39">
            <a:extLst>
              <a:ext uri="{FF2B5EF4-FFF2-40B4-BE49-F238E27FC236}">
                <a16:creationId xmlns:a16="http://schemas.microsoft.com/office/drawing/2014/main" id="{AE8412C5-DF15-1328-6E6C-2A489459412E}"/>
              </a:ext>
            </a:extLst>
          </p:cNvPr>
          <p:cNvPicPr>
            <a:picLocks noGrp="1" noChangeAspect="1"/>
          </p:cNvPicPr>
          <p:nvPr>
            <p:ph type="pic" sz="quarter" idx="13"/>
          </p:nvPr>
        </p:nvPicPr>
        <p:blipFill rotWithShape="1">
          <a:blip r:embed="rId3"/>
          <a:srcRect r="2682" b="-2"/>
          <a:stretch/>
        </p:blipFill>
        <p:spPr>
          <a:xfrm>
            <a:off x="7179732" y="10"/>
            <a:ext cx="5012267" cy="6867366"/>
          </a:xfrm>
          <a:noFill/>
        </p:spPr>
      </p:pic>
      <p:sp>
        <p:nvSpPr>
          <p:cNvPr id="25" name="Date Placeholder 6">
            <a:extLst>
              <a:ext uri="{FF2B5EF4-FFF2-40B4-BE49-F238E27FC236}">
                <a16:creationId xmlns:a16="http://schemas.microsoft.com/office/drawing/2014/main" id="{25F78BA8-E2EB-DBDE-846E-9672CE9E31F7}"/>
              </a:ext>
            </a:extLst>
          </p:cNvPr>
          <p:cNvSpPr>
            <a:spLocks noGrp="1"/>
          </p:cNvSpPr>
          <p:nvPr>
            <p:ph type="dt" sz="half" idx="10"/>
          </p:nvPr>
        </p:nvSpPr>
        <p:spPr>
          <a:xfrm>
            <a:off x="838201" y="6356351"/>
            <a:ext cx="2743200" cy="365125"/>
          </a:xfrm>
        </p:spPr>
        <p:txBody>
          <a:bodyPr vert="horz" lIns="91440" tIns="45720" rIns="91440" bIns="45720" rtlCol="0" anchor="ctr">
            <a:normAutofit/>
          </a:bodyPr>
          <a:lstStyle/>
          <a:p>
            <a:pPr>
              <a:spcAft>
                <a:spcPts val="600"/>
              </a:spcAft>
            </a:pPr>
            <a:r>
              <a:rPr lang="en-US" kern="1200" cap="all" spc="100" baseline="0">
                <a:latin typeface="Posterama" panose="020B0504020200020000" pitchFamily="34" charset="0"/>
                <a:ea typeface="+mn-ea"/>
                <a:cs typeface="Posterama" panose="020B0504020200020000" pitchFamily="34" charset="0"/>
              </a:rPr>
              <a:t>11/13/2022</a:t>
            </a:r>
          </a:p>
        </p:txBody>
      </p:sp>
      <p:sp>
        <p:nvSpPr>
          <p:cNvPr id="26" name="Footer Placeholder 7">
            <a:extLst>
              <a:ext uri="{FF2B5EF4-FFF2-40B4-BE49-F238E27FC236}">
                <a16:creationId xmlns:a16="http://schemas.microsoft.com/office/drawing/2014/main" id="{A34BC7AF-4096-42D3-6FAE-A04AF0C2B96A}"/>
              </a:ext>
            </a:extLst>
          </p:cNvPr>
          <p:cNvSpPr>
            <a:spLocks noGrp="1"/>
          </p:cNvSpPr>
          <p:nvPr>
            <p:ph type="ftr" sz="quarter" idx="11"/>
          </p:nvPr>
        </p:nvSpPr>
        <p:spPr>
          <a:xfrm>
            <a:off x="4038601" y="6356351"/>
            <a:ext cx="4114800" cy="365125"/>
          </a:xfrm>
        </p:spPr>
        <p:txBody>
          <a:bodyPr vert="horz" lIns="91440" tIns="45720" rIns="91440" bIns="45720" rtlCol="0" anchor="ctr">
            <a:normAutofit/>
          </a:bodyPr>
          <a:lstStyle/>
          <a:p>
            <a:pPr>
              <a:spcAft>
                <a:spcPts val="600"/>
              </a:spcAft>
            </a:pPr>
            <a:r>
              <a:rPr lang="en-US" kern="1200" cap="all" spc="100" baseline="0">
                <a:latin typeface="Posterama" panose="020B0504020200020000" pitchFamily="34" charset="0"/>
                <a:ea typeface="+mn-ea"/>
                <a:cs typeface="Posterama" panose="020B0504020200020000" pitchFamily="34" charset="0"/>
              </a:rPr>
              <a:t>INHA university.  </a:t>
            </a:r>
            <a:r>
              <a:rPr lang="en-US" b="0" i="0" kern="1200" cap="all" spc="100" baseline="0">
                <a:effectLst/>
                <a:latin typeface="Posterama" panose="020B0504020200020000" pitchFamily="34" charset="0"/>
                <a:ea typeface="+mn-ea"/>
                <a:cs typeface="Posterama" panose="020B0504020200020000" pitchFamily="34" charset="0"/>
              </a:rPr>
              <a:t>© all rights reserved </a:t>
            </a:r>
            <a:endParaRPr lang="en-US" kern="1200" cap="all" spc="100" baseline="0">
              <a:latin typeface="Posterama" panose="020B0504020200020000" pitchFamily="34" charset="0"/>
              <a:ea typeface="+mn-ea"/>
              <a:cs typeface="Posterama" panose="020B0504020200020000" pitchFamily="34" charset="0"/>
            </a:endParaRPr>
          </a:p>
        </p:txBody>
      </p:sp>
      <p:sp>
        <p:nvSpPr>
          <p:cNvPr id="27" name="Slide Number Placeholder 8">
            <a:extLst>
              <a:ext uri="{FF2B5EF4-FFF2-40B4-BE49-F238E27FC236}">
                <a16:creationId xmlns:a16="http://schemas.microsoft.com/office/drawing/2014/main" id="{8E69305D-90D6-DBDA-1BD8-E2DA5D9D8B1A}"/>
              </a:ext>
            </a:extLst>
          </p:cNvPr>
          <p:cNvSpPr>
            <a:spLocks noGrp="1"/>
          </p:cNvSpPr>
          <p:nvPr>
            <p:ph type="sldNum" sz="quarter" idx="12"/>
          </p:nvPr>
        </p:nvSpPr>
        <p:spPr>
          <a:xfrm>
            <a:off x="8610601" y="6356351"/>
            <a:ext cx="2743200" cy="365125"/>
          </a:xfrm>
        </p:spPr>
        <p:txBody>
          <a:bodyPr vert="horz" lIns="91440" tIns="45720" rIns="91440" bIns="45720" rtlCol="0" anchor="ctr">
            <a:normAutofit/>
          </a:bodyPr>
          <a:lstStyle/>
          <a:p>
            <a:pPr>
              <a:spcAft>
                <a:spcPts val="600"/>
              </a:spcAft>
            </a:pPr>
            <a:fld id="{A402E4C0-AD5E-4E8C-9F21-7CCE474BDCEB}" type="slidenum">
              <a:rPr lang="en-US" smtClean="0"/>
              <a:pPr>
                <a:spcAft>
                  <a:spcPts val="600"/>
                </a:spcAft>
              </a:pPr>
              <a:t>3</a:t>
            </a:fld>
            <a:endParaRPr lang="en-US"/>
          </a:p>
        </p:txBody>
      </p:sp>
      <p:sp>
        <p:nvSpPr>
          <p:cNvPr id="28" name="Text Placeholder 62">
            <a:extLst>
              <a:ext uri="{FF2B5EF4-FFF2-40B4-BE49-F238E27FC236}">
                <a16:creationId xmlns:a16="http://schemas.microsoft.com/office/drawing/2014/main" id="{2A6E2371-FDB8-9E27-6D8B-A97645BD0C2C}"/>
              </a:ext>
            </a:extLst>
          </p:cNvPr>
          <p:cNvSpPr txBox="1">
            <a:spLocks/>
          </p:cNvSpPr>
          <p:nvPr/>
        </p:nvSpPr>
        <p:spPr>
          <a:xfrm>
            <a:off x="793750" y="1238250"/>
            <a:ext cx="5422392" cy="4590288"/>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lnSpc>
                <a:spcPct val="90000"/>
              </a:lnSpc>
              <a:buFont typeface="Arial" panose="020B0604020202020204" pitchFamily="34" charset="0"/>
              <a:buChar char="•"/>
            </a:pPr>
            <a:r>
              <a:rPr lang="en-US" sz="1500" dirty="0"/>
              <a:t>    Facial recognition is a technology that helps identify or verify a person based on their specific facial features. Detect human faces in images, videos or live feeds and compare them to a face database</a:t>
            </a:r>
          </a:p>
          <a:p>
            <a:pPr indent="-228600">
              <a:lnSpc>
                <a:spcPct val="90000"/>
              </a:lnSpc>
              <a:buFont typeface="Arial" panose="020B0604020202020204" pitchFamily="34" charset="0"/>
              <a:buChar char="•"/>
            </a:pPr>
            <a:r>
              <a:rPr lang="en-US" sz="1500" dirty="0"/>
              <a:t>  In other words, all biometric models are mathematical representations of people's faces. In this way, biometric and personal information are strictly separated, ensuring the highest level of privacy, even when dealing with highly sensitive data.</a:t>
            </a:r>
          </a:p>
          <a:p>
            <a:pPr indent="-228600">
              <a:lnSpc>
                <a:spcPct val="90000"/>
              </a:lnSpc>
              <a:buFont typeface="Arial" panose="020B0604020202020204" pitchFamily="34" charset="0"/>
              <a:buChar char="•"/>
            </a:pPr>
            <a:r>
              <a:rPr lang="en-US" sz="1500" dirty="0"/>
              <a:t> The facial recognition software calculates the correspondence between the entered facial descriptor and all facial descriptors previously stored in a database. The goal is to find the face or faces from the database that most closely resemble the input face. The higher the match, the more likely the face is to be identified accurately.</a:t>
            </a:r>
          </a:p>
        </p:txBody>
      </p:sp>
      <p:sp>
        <p:nvSpPr>
          <p:cNvPr id="22" name="Title 14">
            <a:extLst>
              <a:ext uri="{FF2B5EF4-FFF2-40B4-BE49-F238E27FC236}">
                <a16:creationId xmlns:a16="http://schemas.microsoft.com/office/drawing/2014/main" id="{87F47246-F340-DB01-8F68-878F4BCFA10B}"/>
              </a:ext>
            </a:extLst>
          </p:cNvPr>
          <p:cNvSpPr>
            <a:spLocks noGrp="1"/>
          </p:cNvSpPr>
          <p:nvPr>
            <p:ph type="body" sz="quarter" idx="4294967295"/>
          </p:nvPr>
        </p:nvSpPr>
        <p:spPr>
          <a:xfrm>
            <a:off x="1001434" y="486052"/>
            <a:ext cx="5007023" cy="448769"/>
          </a:xfrm>
        </p:spPr>
        <p:txBody>
          <a:bodyPr vert="horz" lIns="91440" tIns="45720" rIns="91440" bIns="45720" rtlCol="0">
            <a:normAutofit/>
          </a:bodyPr>
          <a:lstStyle/>
          <a:p>
            <a:r>
              <a:rPr kumimoji="0" lang="en-US" sz="1500" b="0" i="0" u="none" strike="noStrike" kern="1200" cap="all" spc="200" normalizeH="0" baseline="0" noProof="0" dirty="0">
                <a:ln w="19050">
                  <a:solidFill>
                    <a:schemeClr val="accent6"/>
                  </a:solidFill>
                </a:ln>
                <a:effectLst/>
                <a:uLnTx/>
                <a:uFillTx/>
                <a:latin typeface="+mj-lt"/>
                <a:ea typeface="+mn-ea"/>
                <a:cs typeface="Posterama" panose="020B0504020200020000" pitchFamily="34" charset="0"/>
              </a:rPr>
              <a:t>How does face recognition work?</a:t>
            </a:r>
            <a:endParaRPr lang="en-US" sz="1500" kern="1200" cap="all" spc="200" baseline="0" dirty="0">
              <a:latin typeface="+mj-lt"/>
              <a:ea typeface="+mn-ea"/>
              <a:cs typeface="Posterama" panose="020B0504020200020000" pitchFamily="34" charset="0"/>
            </a:endParaRP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6096001" y="620508"/>
            <a:ext cx="2214282" cy="428363"/>
          </a:xfrm>
        </p:spPr>
        <p:txBody>
          <a:bodyPr>
            <a:normAutofit fontScale="90000"/>
          </a:bodyPr>
          <a:lstStyle/>
          <a:p>
            <a:r>
              <a:rPr lang="en-US" dirty="0">
                <a:ea typeface="+mn-ea"/>
                <a:cs typeface="+mn-cs"/>
              </a:rPr>
              <a:t>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199038" y="1229515"/>
            <a:ext cx="2913507" cy="324310"/>
          </a:xfrm>
        </p:spPr>
        <p:txBody>
          <a:bodyPr>
            <a:normAutofit/>
          </a:bodyPr>
          <a:lstStyle/>
          <a:p>
            <a:r>
              <a:rPr lang="en-US" dirty="0">
                <a:solidFill>
                  <a:schemeClr val="accent6"/>
                </a:solidFill>
              </a:rPr>
              <a:t>Service IN HOSPITALS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14" name="Picture 13">
            <a:extLst>
              <a:ext uri="{FF2B5EF4-FFF2-40B4-BE49-F238E27FC236}">
                <a16:creationId xmlns:a16="http://schemas.microsoft.com/office/drawing/2014/main" id="{2E34B4A6-D4CF-9FFB-6000-BD8C71B21322}"/>
              </a:ext>
            </a:extLst>
          </p:cNvPr>
          <p:cNvPicPr>
            <a:picLocks noChangeAspect="1"/>
          </p:cNvPicPr>
          <p:nvPr/>
        </p:nvPicPr>
        <p:blipFill>
          <a:blip r:embed="rId3"/>
          <a:stretch>
            <a:fillRect/>
          </a:stretch>
        </p:blipFill>
        <p:spPr>
          <a:xfrm>
            <a:off x="4038600" y="2418204"/>
            <a:ext cx="2929223" cy="1183290"/>
          </a:xfrm>
          <a:prstGeom prst="rect">
            <a:avLst/>
          </a:prstGeom>
          <a:ln>
            <a:noFill/>
          </a:ln>
          <a:effectLst>
            <a:softEdge rad="112500"/>
          </a:effectLst>
        </p:spPr>
      </p:pic>
      <p:pic>
        <p:nvPicPr>
          <p:cNvPr id="6" name="Picture 5">
            <a:extLst>
              <a:ext uri="{FF2B5EF4-FFF2-40B4-BE49-F238E27FC236}">
                <a16:creationId xmlns:a16="http://schemas.microsoft.com/office/drawing/2014/main" id="{E8B1E0F1-229B-9E3C-7842-C016BCFDA57F}"/>
              </a:ext>
            </a:extLst>
          </p:cNvPr>
          <p:cNvPicPr>
            <a:picLocks noChangeAspect="1"/>
          </p:cNvPicPr>
          <p:nvPr/>
        </p:nvPicPr>
        <p:blipFill>
          <a:blip r:embed="rId4"/>
          <a:stretch>
            <a:fillRect/>
          </a:stretch>
        </p:blipFill>
        <p:spPr>
          <a:xfrm>
            <a:off x="4199038" y="3652507"/>
            <a:ext cx="2299070" cy="1700354"/>
          </a:xfrm>
          <a:prstGeom prst="rect">
            <a:avLst/>
          </a:prstGeom>
          <a:ln>
            <a:noFill/>
          </a:ln>
          <a:effectLst>
            <a:softEdge rad="112500"/>
          </a:effectLst>
        </p:spPr>
      </p:pic>
      <p:pic>
        <p:nvPicPr>
          <p:cNvPr id="8" name="Picture 7">
            <a:extLst>
              <a:ext uri="{FF2B5EF4-FFF2-40B4-BE49-F238E27FC236}">
                <a16:creationId xmlns:a16="http://schemas.microsoft.com/office/drawing/2014/main" id="{CD2DA517-250A-EEF7-14D2-63545ABC0859}"/>
              </a:ext>
            </a:extLst>
          </p:cNvPr>
          <p:cNvPicPr>
            <a:picLocks noChangeAspect="1"/>
          </p:cNvPicPr>
          <p:nvPr/>
        </p:nvPicPr>
        <p:blipFill>
          <a:blip r:embed="rId5"/>
          <a:stretch>
            <a:fillRect/>
          </a:stretch>
        </p:blipFill>
        <p:spPr>
          <a:xfrm>
            <a:off x="7463143" y="1784349"/>
            <a:ext cx="3982006" cy="1343212"/>
          </a:xfrm>
          <a:prstGeom prst="rect">
            <a:avLst/>
          </a:prstGeom>
          <a:ln>
            <a:noFill/>
          </a:ln>
          <a:effectLst>
            <a:softEdge rad="112500"/>
          </a:effectLst>
        </p:spPr>
      </p:pic>
      <p:pic>
        <p:nvPicPr>
          <p:cNvPr id="12" name="Graphic 11" descr="No sign with solid fill">
            <a:extLst>
              <a:ext uri="{FF2B5EF4-FFF2-40B4-BE49-F238E27FC236}">
                <a16:creationId xmlns:a16="http://schemas.microsoft.com/office/drawing/2014/main" id="{FBCF8917-1B30-FEA2-2AF5-AA8F349E0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5720" y="3601494"/>
            <a:ext cx="1725706" cy="1725706"/>
          </a:xfrm>
          <a:prstGeom prst="rect">
            <a:avLst/>
          </a:prstGeom>
        </p:spPr>
      </p:pic>
      <p:sp>
        <p:nvSpPr>
          <p:cNvPr id="7" name="TextBox 6">
            <a:extLst>
              <a:ext uri="{FF2B5EF4-FFF2-40B4-BE49-F238E27FC236}">
                <a16:creationId xmlns:a16="http://schemas.microsoft.com/office/drawing/2014/main" id="{FEF5B89A-5A8F-A836-5A10-40798DD15B2F}"/>
              </a:ext>
            </a:extLst>
          </p:cNvPr>
          <p:cNvSpPr txBox="1"/>
          <p:nvPr/>
        </p:nvSpPr>
        <p:spPr>
          <a:xfrm>
            <a:off x="7254505" y="3321536"/>
            <a:ext cx="3982006" cy="2031325"/>
          </a:xfrm>
          <a:prstGeom prst="rect">
            <a:avLst/>
          </a:prstGeom>
          <a:noFill/>
        </p:spPr>
        <p:txBody>
          <a:bodyPr wrap="square">
            <a:spAutoFit/>
          </a:bodyPr>
          <a:lstStyle/>
          <a:p>
            <a:pPr marL="342900" indent="-342900" algn="ctr">
              <a:buFont typeface="Arial" panose="020B0604020202020204" pitchFamily="34" charset="0"/>
              <a:buChar char="•"/>
            </a:pPr>
            <a:r>
              <a:rPr lang="en-US" dirty="0">
                <a:highlight>
                  <a:srgbClr val="C0C0C0"/>
                </a:highlight>
              </a:rPr>
              <a:t>In the waiting hall when patients take their waiting number, sometimes it takes too much time waiting for your turn, so therefore we should make an automated or checking mechanism that checks the people who left the hall</a:t>
            </a:r>
            <a:r>
              <a:rPr lang="en-US" dirty="0"/>
              <a:t>.</a:t>
            </a:r>
          </a:p>
        </p:txBody>
      </p:sp>
    </p:spTree>
    <p:extLst>
      <p:ext uri="{BB962C8B-B14F-4D97-AF65-F5344CB8AC3E}">
        <p14:creationId xmlns:p14="http://schemas.microsoft.com/office/powerpoint/2010/main" val="80769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a:extLst>
              <a:ext uri="{FF2B5EF4-FFF2-40B4-BE49-F238E27FC236}">
                <a16:creationId xmlns:a16="http://schemas.microsoft.com/office/drawing/2014/main" id="{B8BADB58-1EE2-40F4-ADDD-CD3D8BB150CA}"/>
              </a:ext>
            </a:extLst>
          </p:cNvPr>
          <p:cNvSpPr>
            <a:spLocks noGrp="1"/>
          </p:cNvSpPr>
          <p:nvPr>
            <p:ph sz="quarter" idx="39"/>
          </p:nvPr>
        </p:nvSpPr>
        <p:spPr>
          <a:xfrm>
            <a:off x="6858100" y="2070085"/>
            <a:ext cx="4992567" cy="3436937"/>
          </a:xfrm>
        </p:spPr>
        <p:txBody>
          <a:bodyPr>
            <a:normAutofit/>
          </a:bodyPr>
          <a:lstStyle/>
          <a:p>
            <a:r>
              <a:rPr lang="en-US" sz="2400" dirty="0"/>
              <a:t>   Our program makes managing tasks easier, and no other program on the market offers the same benefits. It checks the people faces when they are taking the waiting number and selects how mana people they are, so mechanism automatically cancels the number who left the hall or waiting room</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11/13/2022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INHA university.  </a:t>
            </a:r>
            <a:r>
              <a:rPr lang="en-US" b="0" i="0">
                <a:effectLst/>
              </a:rPr>
              <a:t>© all rights reserved </a:t>
            </a:r>
            <a:endParaRPr lang="en-US"/>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5</a:t>
            </a:fld>
            <a:endParaRPr lang="en-US"/>
          </a:p>
        </p:txBody>
      </p:sp>
      <p:sp>
        <p:nvSpPr>
          <p:cNvPr id="47" name="Title 8">
            <a:extLst>
              <a:ext uri="{FF2B5EF4-FFF2-40B4-BE49-F238E27FC236}">
                <a16:creationId xmlns:a16="http://schemas.microsoft.com/office/drawing/2014/main" id="{E939313D-00B1-472F-317F-3ED75B2CEBF1}"/>
              </a:ext>
            </a:extLst>
          </p:cNvPr>
          <p:cNvSpPr>
            <a:spLocks noGrp="1"/>
          </p:cNvSpPr>
          <p:nvPr>
            <p:ph type="title"/>
          </p:nvPr>
        </p:nvSpPr>
        <p:spPr>
          <a:xfrm>
            <a:off x="3581400" y="360762"/>
            <a:ext cx="7287768" cy="630936"/>
          </a:xfrm>
        </p:spPr>
        <p:txBody>
          <a:bodyPr/>
          <a:lstStyle/>
          <a:p>
            <a:r>
              <a:rPr lang="en-US" noProof="0" dirty="0"/>
              <a:t>Solution</a:t>
            </a:r>
            <a:br>
              <a:rPr lang="en-US" dirty="0"/>
            </a:br>
            <a:endParaRPr lang="en-US" dirty="0"/>
          </a:p>
        </p:txBody>
      </p:sp>
      <p:pic>
        <p:nvPicPr>
          <p:cNvPr id="7" name="Picture 6" descr="A group of people wearing green masks&#10;&#10;Description automatically generated with medium confidence">
            <a:extLst>
              <a:ext uri="{FF2B5EF4-FFF2-40B4-BE49-F238E27FC236}">
                <a16:creationId xmlns:a16="http://schemas.microsoft.com/office/drawing/2014/main" id="{9A01C612-6A42-460A-D48C-D86DBBA62E90}"/>
              </a:ext>
            </a:extLst>
          </p:cNvPr>
          <p:cNvPicPr>
            <a:picLocks noChangeAspect="1"/>
          </p:cNvPicPr>
          <p:nvPr/>
        </p:nvPicPr>
        <p:blipFill>
          <a:blip r:embed="rId2"/>
          <a:stretch>
            <a:fillRect/>
          </a:stretch>
        </p:blipFill>
        <p:spPr>
          <a:xfrm>
            <a:off x="1081046" y="1341353"/>
            <a:ext cx="4252856" cy="2222117"/>
          </a:xfrm>
          <a:prstGeom prst="rect">
            <a:avLst/>
          </a:prstGeom>
          <a:noFill/>
          <a:ln>
            <a:noFill/>
          </a:ln>
          <a:effectLst>
            <a:softEdge rad="112500"/>
          </a:effectLst>
        </p:spPr>
      </p:pic>
      <p:pic>
        <p:nvPicPr>
          <p:cNvPr id="10" name="Picture 9">
            <a:extLst>
              <a:ext uri="{FF2B5EF4-FFF2-40B4-BE49-F238E27FC236}">
                <a16:creationId xmlns:a16="http://schemas.microsoft.com/office/drawing/2014/main" id="{68347DE0-E149-8C4F-0AFC-7C77343D153C}"/>
              </a:ext>
            </a:extLst>
          </p:cNvPr>
          <p:cNvPicPr>
            <a:picLocks noChangeAspect="1"/>
          </p:cNvPicPr>
          <p:nvPr/>
        </p:nvPicPr>
        <p:blipFill>
          <a:blip r:embed="rId3"/>
          <a:stretch>
            <a:fillRect/>
          </a:stretch>
        </p:blipFill>
        <p:spPr>
          <a:xfrm>
            <a:off x="2209800" y="3651159"/>
            <a:ext cx="4385862" cy="2636817"/>
          </a:xfrm>
          <a:prstGeom prst="rect">
            <a:avLst/>
          </a:prstGeom>
          <a:ln>
            <a:noFill/>
          </a:ln>
          <a:effectLst>
            <a:softEdge rad="112500"/>
          </a:effectLst>
        </p:spPr>
      </p:pic>
    </p:spTree>
    <p:extLst>
      <p:ext uri="{BB962C8B-B14F-4D97-AF65-F5344CB8AC3E}">
        <p14:creationId xmlns:p14="http://schemas.microsoft.com/office/powerpoint/2010/main" val="249230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05757" y="381536"/>
            <a:ext cx="5303372" cy="640370"/>
          </a:xfrm>
        </p:spPr>
        <p:txBody>
          <a:bodyPr/>
          <a:lstStyle/>
          <a:p>
            <a:r>
              <a:rPr lang="en-US" noProof="0" dirty="0"/>
              <a:t>Previous researches</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1114886" y="1158256"/>
            <a:ext cx="3443292" cy="365125"/>
          </a:xfrm>
        </p:spPr>
        <p:txBody>
          <a:bodyPr>
            <a:noAutofit/>
          </a:bodyPr>
          <a:lstStyle/>
          <a:p>
            <a:r>
              <a:rPr lang="en-US" dirty="0"/>
              <a:t>1. </a:t>
            </a:r>
            <a:r>
              <a:rPr lang="en-US" dirty="0">
                <a:solidFill>
                  <a:schemeClr val="accent4"/>
                </a:solidFill>
              </a:rPr>
              <a:t>Visage technologies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1550048" y="1509215"/>
            <a:ext cx="6383715" cy="1900496"/>
          </a:xfrm>
        </p:spPr>
        <p:txBody>
          <a:bodyPr>
            <a:normAutofit fontScale="92500" lnSpcReduction="20000"/>
          </a:bodyPr>
          <a:lstStyle/>
          <a:p>
            <a:r>
              <a:rPr lang="en-US" sz="2400" dirty="0">
                <a:highlight>
                  <a:srgbClr val="FFFF00"/>
                </a:highlight>
                <a:hlinkClick r:id="rId2"/>
              </a:rPr>
              <a:t>https://visagetechnologies.com/face-recognition-in-healthcare/</a:t>
            </a:r>
            <a:endParaRPr lang="en-US" sz="2400" dirty="0">
              <a:highlight>
                <a:srgbClr val="FFFF00"/>
              </a:highlight>
            </a:endParaRPr>
          </a:p>
          <a:p>
            <a:r>
              <a:rPr lang="en-US" dirty="0"/>
              <a:t>  </a:t>
            </a:r>
          </a:p>
          <a:p>
            <a:r>
              <a:rPr lang="en-US" dirty="0"/>
              <a:t>They have already made a face recognition mechanism in healthcare including security</a:t>
            </a:r>
          </a:p>
          <a:p>
            <a:pPr marL="285750" indent="-285750">
              <a:buFontTx/>
              <a:buChar char="-"/>
            </a:pPr>
            <a:r>
              <a:rPr lang="en-ZA" sz="1400" dirty="0"/>
              <a:t>Facility security</a:t>
            </a:r>
          </a:p>
          <a:p>
            <a:pPr marL="285750" indent="-285750">
              <a:buFontTx/>
              <a:buChar char="-"/>
            </a:pPr>
            <a:r>
              <a:rPr lang="en-ZA" sz="1400" dirty="0"/>
              <a:t>Patient diagnosis and monitoring</a:t>
            </a:r>
          </a:p>
          <a:p>
            <a:pPr marL="285750" indent="-285750">
              <a:buFontTx/>
              <a:buChar char="-"/>
            </a:pPr>
            <a:r>
              <a:rPr lang="en-ZA" sz="1400" dirty="0"/>
              <a:t>Patient check in and check out</a:t>
            </a:r>
          </a:p>
          <a:p>
            <a:pPr marL="285750" indent="-285750">
              <a:buFontTx/>
              <a:buChar char="-"/>
            </a:pPr>
            <a:r>
              <a:rPr lang="en-ZA" sz="1400" dirty="0"/>
              <a:t>Access control</a:t>
            </a:r>
            <a:endParaRPr lang="en-US" sz="1400" dirty="0"/>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Text Placeholder 37">
            <a:extLst>
              <a:ext uri="{FF2B5EF4-FFF2-40B4-BE49-F238E27FC236}">
                <a16:creationId xmlns:a16="http://schemas.microsoft.com/office/drawing/2014/main" id="{E9C0FFE9-B28F-571C-3B8A-B4063346CFF9}"/>
              </a:ext>
            </a:extLst>
          </p:cNvPr>
          <p:cNvSpPr txBox="1">
            <a:spLocks/>
          </p:cNvSpPr>
          <p:nvPr/>
        </p:nvSpPr>
        <p:spPr>
          <a:xfrm>
            <a:off x="1550049" y="4047535"/>
            <a:ext cx="6383715" cy="2013133"/>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solidFill>
                  <a:srgbClr val="C7254E"/>
                </a:solidFill>
                <a:highlight>
                  <a:srgbClr val="FFFF00"/>
                </a:highlight>
                <a:latin typeface="Monaco"/>
              </a:rPr>
              <a:t>http://hdl.handle.net/10995/84113</a:t>
            </a:r>
            <a:endParaRPr lang="en-US" sz="2400" dirty="0">
              <a:highlight>
                <a:srgbClr val="FFFF00"/>
              </a:highlight>
            </a:endParaRPr>
          </a:p>
          <a:p>
            <a:r>
              <a:rPr lang="en-US" dirty="0"/>
              <a:t>They have already made a face recognition </a:t>
            </a:r>
            <a:r>
              <a:rPr lang="en-US" dirty="0">
                <a:solidFill>
                  <a:schemeClr val="bg1">
                    <a:lumMod val="95000"/>
                  </a:schemeClr>
                </a:solidFill>
              </a:rPr>
              <a:t>research </a:t>
            </a:r>
            <a:r>
              <a:rPr lang="en-US" b="0" i="0" dirty="0">
                <a:solidFill>
                  <a:schemeClr val="bg1">
                    <a:lumMod val="95000"/>
                  </a:schemeClr>
                </a:solidFill>
                <a:effectLst/>
                <a:latin typeface="OpenSansRegular"/>
              </a:rPr>
              <a:t> in the field of security authentication</a:t>
            </a:r>
            <a:endParaRPr lang="en-US" dirty="0">
              <a:solidFill>
                <a:schemeClr val="bg1">
                  <a:lumMod val="95000"/>
                </a:schemeClr>
              </a:solidFill>
            </a:endParaRPr>
          </a:p>
          <a:p>
            <a:pPr marL="285750" indent="-285750">
              <a:buFontTx/>
              <a:buChar char="-"/>
            </a:pPr>
            <a:r>
              <a:rPr lang="en-US" b="0" i="0" dirty="0">
                <a:effectLst/>
                <a:latin typeface="OpenSansRegular"/>
                <a:hlinkClick r:id="rId3">
                  <a:extLst>
                    <a:ext uri="{A12FA001-AC4F-418D-AE19-62706E023703}">
                      <ahyp:hlinkClr xmlns:ahyp="http://schemas.microsoft.com/office/drawing/2018/hyperlinkcolor" val="tx"/>
                    </a:ext>
                  </a:extLst>
                </a:hlinkClick>
              </a:rPr>
              <a:t>3-LEVEL DWT</a:t>
            </a:r>
            <a:endParaRPr lang="en-US" dirty="0">
              <a:latin typeface="OpenSansRegular"/>
            </a:endParaRPr>
          </a:p>
          <a:p>
            <a:pPr marL="285750" indent="-285750">
              <a:buFontTx/>
              <a:buChar char="-"/>
            </a:pPr>
            <a:r>
              <a:rPr lang="en-US" b="0" i="0" dirty="0">
                <a:effectLst/>
                <a:latin typeface="OpenSansRegular"/>
                <a:hlinkClick r:id="rId4">
                  <a:extLst>
                    <a:ext uri="{A12FA001-AC4F-418D-AE19-62706E023703}">
                      <ahyp:hlinkClr xmlns:ahyp="http://schemas.microsoft.com/office/drawing/2018/hyperlinkcolor" val="tx"/>
                    </a:ext>
                  </a:extLst>
                </a:hlinkClick>
              </a:rPr>
              <a:t>GENETICALLY CLOSER</a:t>
            </a:r>
            <a:endParaRPr lang="en-US" dirty="0">
              <a:latin typeface="OpenSansRegular"/>
            </a:endParaRPr>
          </a:p>
          <a:p>
            <a:pPr marL="285750" indent="-285750">
              <a:buFontTx/>
              <a:buChar char="-"/>
            </a:pPr>
            <a:r>
              <a:rPr lang="en-US" b="0" i="0" dirty="0">
                <a:effectLst/>
                <a:latin typeface="OpenSansRegular"/>
                <a:hlinkClick r:id="rId5">
                  <a:extLst>
                    <a:ext uri="{A12FA001-AC4F-418D-AE19-62706E023703}">
                      <ahyp:hlinkClr xmlns:ahyp="http://schemas.microsoft.com/office/drawing/2018/hyperlinkcolor" val="tx"/>
                    </a:ext>
                  </a:extLst>
                </a:hlinkClick>
              </a:rPr>
              <a:t>MOBILE TERMINAL</a:t>
            </a:r>
            <a:endParaRPr lang="en-US" dirty="0"/>
          </a:p>
        </p:txBody>
      </p:sp>
      <p:sp>
        <p:nvSpPr>
          <p:cNvPr id="6" name="Text Placeholder 25">
            <a:extLst>
              <a:ext uri="{FF2B5EF4-FFF2-40B4-BE49-F238E27FC236}">
                <a16:creationId xmlns:a16="http://schemas.microsoft.com/office/drawing/2014/main" id="{05882721-BF95-5F3F-A3C5-E2B027430635}"/>
              </a:ext>
            </a:extLst>
          </p:cNvPr>
          <p:cNvSpPr txBox="1">
            <a:spLocks/>
          </p:cNvSpPr>
          <p:nvPr/>
        </p:nvSpPr>
        <p:spPr>
          <a:xfrm>
            <a:off x="1114885" y="3546061"/>
            <a:ext cx="8782149"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a:t>
            </a:r>
            <a:r>
              <a:rPr lang="en-US" b="0" i="0" dirty="0">
                <a:solidFill>
                  <a:schemeClr val="accent4"/>
                </a:solidFill>
                <a:effectLst/>
                <a:latin typeface="OpenSansRegular"/>
              </a:rPr>
              <a:t>Genetic Based Face Recognition for Healthcare Applications</a:t>
            </a:r>
          </a:p>
          <a:p>
            <a:endParaRPr lang="en-US" dirty="0"/>
          </a:p>
        </p:txBody>
      </p:sp>
      <p:pic>
        <p:nvPicPr>
          <p:cNvPr id="8" name="Picture 7">
            <a:extLst>
              <a:ext uri="{FF2B5EF4-FFF2-40B4-BE49-F238E27FC236}">
                <a16:creationId xmlns:a16="http://schemas.microsoft.com/office/drawing/2014/main" id="{8245F914-5F05-6E5E-E03E-2790F0D42418}"/>
              </a:ext>
            </a:extLst>
          </p:cNvPr>
          <p:cNvPicPr>
            <a:picLocks noChangeAspect="1"/>
          </p:cNvPicPr>
          <p:nvPr/>
        </p:nvPicPr>
        <p:blipFill>
          <a:blip r:embed="rId6"/>
          <a:stretch>
            <a:fillRect/>
          </a:stretch>
        </p:blipFill>
        <p:spPr>
          <a:xfrm>
            <a:off x="7933763" y="879363"/>
            <a:ext cx="3581400" cy="2013554"/>
          </a:xfrm>
          <a:prstGeom prst="rect">
            <a:avLst/>
          </a:prstGeom>
        </p:spPr>
      </p:pic>
      <p:pic>
        <p:nvPicPr>
          <p:cNvPr id="10" name="Picture 9">
            <a:extLst>
              <a:ext uri="{FF2B5EF4-FFF2-40B4-BE49-F238E27FC236}">
                <a16:creationId xmlns:a16="http://schemas.microsoft.com/office/drawing/2014/main" id="{FC538562-2F18-103A-4FC2-D76302742146}"/>
              </a:ext>
            </a:extLst>
          </p:cNvPr>
          <p:cNvPicPr>
            <a:picLocks noChangeAspect="1"/>
          </p:cNvPicPr>
          <p:nvPr/>
        </p:nvPicPr>
        <p:blipFill>
          <a:blip r:embed="rId7"/>
          <a:stretch>
            <a:fillRect/>
          </a:stretch>
        </p:blipFill>
        <p:spPr>
          <a:xfrm>
            <a:off x="7498370" y="4039563"/>
            <a:ext cx="4119888" cy="2005735"/>
          </a:xfrm>
          <a:prstGeom prst="rect">
            <a:avLst/>
          </a:prstGeom>
        </p:spPr>
      </p:pic>
    </p:spTree>
    <p:extLst>
      <p:ext uri="{BB962C8B-B14F-4D97-AF65-F5344CB8AC3E}">
        <p14:creationId xmlns:p14="http://schemas.microsoft.com/office/powerpoint/2010/main" val="50900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Project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Only program specifically dedicated to hospital management</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First to market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ZA" dirty="0"/>
              <a:t>First beautifully designed program that's both stylish and functional</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Testing</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Conducted testing with datasets we have and planning to test in a real atmosphere in future</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Designed with the help and input of professors in this area</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11/13/2022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4">
            <a:extLst>
              <a:ext uri="{FF2B5EF4-FFF2-40B4-BE49-F238E27FC236}">
                <a16:creationId xmlns:a16="http://schemas.microsoft.com/office/drawing/2014/main" id="{0C02B837-E3CF-2EB0-B6DC-BD641425F288}"/>
              </a:ext>
            </a:extLst>
          </p:cNvPr>
          <p:cNvSpPr>
            <a:spLocks noGrp="1"/>
          </p:cNvSpPr>
          <p:nvPr>
            <p:ph type="title"/>
          </p:nvPr>
        </p:nvSpPr>
        <p:spPr>
          <a:xfrm>
            <a:off x="2672080" y="322393"/>
            <a:ext cx="8681719"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Face data collection(datasets)</a:t>
            </a:r>
            <a:endParaRPr lang="en-US" sz="1800" dirty="0"/>
          </a:p>
        </p:txBody>
      </p:sp>
      <p:sp>
        <p:nvSpPr>
          <p:cNvPr id="41" name="Date Placeholder 6">
            <a:extLst>
              <a:ext uri="{FF2B5EF4-FFF2-40B4-BE49-F238E27FC236}">
                <a16:creationId xmlns:a16="http://schemas.microsoft.com/office/drawing/2014/main" id="{4AFD93DE-DE22-61AB-C26F-B9A7686C1ED6}"/>
              </a:ext>
            </a:extLst>
          </p:cNvPr>
          <p:cNvSpPr>
            <a:spLocks noGrp="1"/>
          </p:cNvSpPr>
          <p:nvPr>
            <p:ph type="dt" sz="half" idx="10"/>
          </p:nvPr>
        </p:nvSpPr>
        <p:spPr>
          <a:xfrm>
            <a:off x="838200" y="6356350"/>
            <a:ext cx="2743200" cy="365125"/>
          </a:xfrm>
        </p:spPr>
        <p:txBody>
          <a:bodyPr/>
          <a:lstStyle/>
          <a:p>
            <a:r>
              <a:rPr lang="en-US" dirty="0"/>
              <a:t>11/13/2022</a:t>
            </a:r>
          </a:p>
        </p:txBody>
      </p:sp>
      <p:sp>
        <p:nvSpPr>
          <p:cNvPr id="42" name="Footer Placeholder 7">
            <a:extLst>
              <a:ext uri="{FF2B5EF4-FFF2-40B4-BE49-F238E27FC236}">
                <a16:creationId xmlns:a16="http://schemas.microsoft.com/office/drawing/2014/main" id="{920E4782-4E3D-0332-560E-0847BBEE7C2E}"/>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43" name="Slide Number Placeholder 8">
            <a:extLst>
              <a:ext uri="{FF2B5EF4-FFF2-40B4-BE49-F238E27FC236}">
                <a16:creationId xmlns:a16="http://schemas.microsoft.com/office/drawing/2014/main" id="{5669DAE4-40DD-ABAC-4584-8EF9753C901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44" name="Picture 43">
            <a:extLst>
              <a:ext uri="{FF2B5EF4-FFF2-40B4-BE49-F238E27FC236}">
                <a16:creationId xmlns:a16="http://schemas.microsoft.com/office/drawing/2014/main" id="{A7CCE270-BF8D-2499-D71A-447A8E4FF46D}"/>
              </a:ext>
            </a:extLst>
          </p:cNvPr>
          <p:cNvPicPr>
            <a:picLocks noChangeAspect="1"/>
          </p:cNvPicPr>
          <p:nvPr/>
        </p:nvPicPr>
        <p:blipFill>
          <a:blip r:embed="rId2"/>
          <a:stretch>
            <a:fillRect/>
          </a:stretch>
        </p:blipFill>
        <p:spPr>
          <a:xfrm>
            <a:off x="9982200" y="345088"/>
            <a:ext cx="1955197" cy="887298"/>
          </a:xfrm>
          <a:prstGeom prst="rect">
            <a:avLst/>
          </a:prstGeom>
        </p:spPr>
      </p:pic>
      <p:pic>
        <p:nvPicPr>
          <p:cNvPr id="45" name="Picture 44">
            <a:extLst>
              <a:ext uri="{FF2B5EF4-FFF2-40B4-BE49-F238E27FC236}">
                <a16:creationId xmlns:a16="http://schemas.microsoft.com/office/drawing/2014/main" id="{55B52FBD-56A6-6312-A08F-6EF26A1A167B}"/>
              </a:ext>
            </a:extLst>
          </p:cNvPr>
          <p:cNvPicPr>
            <a:picLocks noChangeAspect="1"/>
          </p:cNvPicPr>
          <p:nvPr/>
        </p:nvPicPr>
        <p:blipFill>
          <a:blip r:embed="rId3"/>
          <a:stretch>
            <a:fillRect/>
          </a:stretch>
        </p:blipFill>
        <p:spPr>
          <a:xfrm>
            <a:off x="2441633" y="1001258"/>
            <a:ext cx="913707" cy="822750"/>
          </a:xfrm>
          <a:prstGeom prst="rect">
            <a:avLst/>
          </a:prstGeom>
        </p:spPr>
      </p:pic>
      <p:pic>
        <p:nvPicPr>
          <p:cNvPr id="46" name="Picture 45">
            <a:extLst>
              <a:ext uri="{FF2B5EF4-FFF2-40B4-BE49-F238E27FC236}">
                <a16:creationId xmlns:a16="http://schemas.microsoft.com/office/drawing/2014/main" id="{6E3EFA26-112C-1624-FBB1-A0F511813900}"/>
              </a:ext>
            </a:extLst>
          </p:cNvPr>
          <p:cNvPicPr>
            <a:picLocks noChangeAspect="1"/>
          </p:cNvPicPr>
          <p:nvPr/>
        </p:nvPicPr>
        <p:blipFill>
          <a:blip r:embed="rId4"/>
          <a:stretch>
            <a:fillRect/>
          </a:stretch>
        </p:blipFill>
        <p:spPr>
          <a:xfrm>
            <a:off x="6481375" y="4004592"/>
            <a:ext cx="5456022" cy="2014914"/>
          </a:xfrm>
          <a:prstGeom prst="rect">
            <a:avLst/>
          </a:prstGeom>
        </p:spPr>
      </p:pic>
      <p:sp>
        <p:nvSpPr>
          <p:cNvPr id="47" name="TextBox 46">
            <a:extLst>
              <a:ext uri="{FF2B5EF4-FFF2-40B4-BE49-F238E27FC236}">
                <a16:creationId xmlns:a16="http://schemas.microsoft.com/office/drawing/2014/main" id="{41D4F663-0EB5-FCD0-461A-4510A4508E4E}"/>
              </a:ext>
            </a:extLst>
          </p:cNvPr>
          <p:cNvSpPr txBox="1"/>
          <p:nvPr/>
        </p:nvSpPr>
        <p:spPr>
          <a:xfrm>
            <a:off x="3581400" y="1111131"/>
            <a:ext cx="6098240" cy="646331"/>
          </a:xfrm>
          <a:prstGeom prst="rect">
            <a:avLst/>
          </a:prstGeom>
          <a:noFill/>
        </p:spPr>
        <p:txBody>
          <a:bodyPr wrap="square">
            <a:spAutoFit/>
          </a:bodyPr>
          <a:lstStyle/>
          <a:p>
            <a:r>
              <a:rPr lang="en-US" dirty="0">
                <a:solidFill>
                  <a:schemeClr val="bg1"/>
                </a:solidFill>
              </a:rPr>
              <a:t>1. </a:t>
            </a:r>
            <a:r>
              <a:rPr lang="en-US" dirty="0">
                <a:solidFill>
                  <a:schemeClr val="accent4">
                    <a:lumMod val="75000"/>
                  </a:schemeClr>
                </a:solidFill>
              </a:rPr>
              <a:t>Kaggle</a:t>
            </a:r>
          </a:p>
          <a:p>
            <a:r>
              <a:rPr lang="en-US" dirty="0">
                <a:solidFill>
                  <a:schemeClr val="bg1"/>
                </a:solidFill>
              </a:rPr>
              <a:t>We are going to use Kaggle for datasets that already exists.</a:t>
            </a:r>
          </a:p>
        </p:txBody>
      </p:sp>
      <p:sp>
        <p:nvSpPr>
          <p:cNvPr id="48" name="TextBox 47">
            <a:extLst>
              <a:ext uri="{FF2B5EF4-FFF2-40B4-BE49-F238E27FC236}">
                <a16:creationId xmlns:a16="http://schemas.microsoft.com/office/drawing/2014/main" id="{11F289D6-DBED-8CE7-59EF-E0215477A2B8}"/>
              </a:ext>
            </a:extLst>
          </p:cNvPr>
          <p:cNvSpPr txBox="1"/>
          <p:nvPr/>
        </p:nvSpPr>
        <p:spPr>
          <a:xfrm>
            <a:off x="3581400" y="1774547"/>
            <a:ext cx="6192370" cy="646331"/>
          </a:xfrm>
          <a:prstGeom prst="rect">
            <a:avLst/>
          </a:prstGeom>
          <a:noFill/>
        </p:spPr>
        <p:txBody>
          <a:bodyPr wrap="square">
            <a:spAutoFit/>
          </a:bodyPr>
          <a:lstStyle/>
          <a:p>
            <a:r>
              <a:rPr lang="en-US" dirty="0">
                <a:solidFill>
                  <a:schemeClr val="accent3">
                    <a:lumMod val="75000"/>
                  </a:schemeClr>
                </a:solidFill>
                <a:highlight>
                  <a:srgbClr val="FFFF00"/>
                </a:highlight>
              </a:rPr>
              <a:t>https://www.kaggle.com/datasets/andrewmvd/face-mask-detection</a:t>
            </a:r>
          </a:p>
        </p:txBody>
      </p:sp>
      <p:sp>
        <p:nvSpPr>
          <p:cNvPr id="49" name="TextBox 48">
            <a:extLst>
              <a:ext uri="{FF2B5EF4-FFF2-40B4-BE49-F238E27FC236}">
                <a16:creationId xmlns:a16="http://schemas.microsoft.com/office/drawing/2014/main" id="{2E5C9B6C-EFB1-031F-77FA-5A73A17441FE}"/>
              </a:ext>
            </a:extLst>
          </p:cNvPr>
          <p:cNvSpPr txBox="1"/>
          <p:nvPr/>
        </p:nvSpPr>
        <p:spPr>
          <a:xfrm>
            <a:off x="2527548" y="2809818"/>
            <a:ext cx="6098240" cy="1477328"/>
          </a:xfrm>
          <a:prstGeom prst="rect">
            <a:avLst/>
          </a:prstGeom>
          <a:noFill/>
        </p:spPr>
        <p:txBody>
          <a:bodyPr wrap="square">
            <a:spAutoFit/>
          </a:bodyPr>
          <a:lstStyle/>
          <a:p>
            <a:r>
              <a:rPr lang="en-US" dirty="0">
                <a:solidFill>
                  <a:schemeClr val="bg1"/>
                </a:solidFill>
              </a:rPr>
              <a:t>2. </a:t>
            </a:r>
            <a:r>
              <a:rPr lang="en-US" dirty="0">
                <a:solidFill>
                  <a:schemeClr val="accent4">
                    <a:lumMod val="75000"/>
                  </a:schemeClr>
                </a:solidFill>
              </a:rPr>
              <a:t>VIS datasets</a:t>
            </a:r>
          </a:p>
          <a:p>
            <a:r>
              <a:rPr lang="en-US" dirty="0">
                <a:solidFill>
                  <a:schemeClr val="bg1"/>
                </a:solidFill>
              </a:rPr>
              <a:t>the link, on this one there is 13,000 thousand image, the one I download was name "</a:t>
            </a:r>
            <a:r>
              <a:rPr lang="en-US" b="1" dirty="0">
                <a:solidFill>
                  <a:schemeClr val="bg1"/>
                </a:solidFill>
              </a:rPr>
              <a:t>all images as zipped tar file</a:t>
            </a:r>
            <a:r>
              <a:rPr lang="en-US" dirty="0">
                <a:solidFill>
                  <a:schemeClr val="bg1"/>
                </a:solidFill>
              </a:rPr>
              <a:t>“</a:t>
            </a:r>
          </a:p>
          <a:p>
            <a:endParaRPr lang="en-US" dirty="0">
              <a:solidFill>
                <a:schemeClr val="bg1"/>
              </a:solidFill>
            </a:endParaRPr>
          </a:p>
          <a:p>
            <a:r>
              <a:rPr lang="en-US" dirty="0">
                <a:solidFill>
                  <a:schemeClr val="bg1"/>
                </a:solidFill>
              </a:rPr>
              <a:t> </a:t>
            </a:r>
            <a:r>
              <a:rPr lang="en-US" dirty="0">
                <a:solidFill>
                  <a:srgbClr val="FF0000"/>
                </a:solidFill>
                <a:highlight>
                  <a:srgbClr val="FFFF00"/>
                </a:highlight>
              </a:rPr>
              <a:t>http://vis-www.cs.umass.edu/lfw/</a:t>
            </a:r>
          </a:p>
        </p:txBody>
      </p:sp>
    </p:spTree>
    <p:extLst>
      <p:ext uri="{BB962C8B-B14F-4D97-AF65-F5344CB8AC3E}">
        <p14:creationId xmlns:p14="http://schemas.microsoft.com/office/powerpoint/2010/main" val="55964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758B2-7EB2-FF6B-44A8-BA9522D3E60E}"/>
              </a:ext>
            </a:extLst>
          </p:cNvPr>
          <p:cNvPicPr>
            <a:picLocks noChangeAspect="1"/>
          </p:cNvPicPr>
          <p:nvPr/>
        </p:nvPicPr>
        <p:blipFill>
          <a:blip r:embed="rId2"/>
          <a:stretch>
            <a:fillRect/>
          </a:stretch>
        </p:blipFill>
        <p:spPr>
          <a:xfrm>
            <a:off x="4519793" y="1013011"/>
            <a:ext cx="7455877" cy="3541403"/>
          </a:xfrm>
          <a:prstGeom prst="rect">
            <a:avLst/>
          </a:prstGeom>
        </p:spPr>
      </p:pic>
      <p:pic>
        <p:nvPicPr>
          <p:cNvPr id="8" name="Picture 7">
            <a:extLst>
              <a:ext uri="{FF2B5EF4-FFF2-40B4-BE49-F238E27FC236}">
                <a16:creationId xmlns:a16="http://schemas.microsoft.com/office/drawing/2014/main" id="{944B5335-7DDB-7BB0-347B-7FE2503F3242}"/>
              </a:ext>
            </a:extLst>
          </p:cNvPr>
          <p:cNvPicPr>
            <a:picLocks noChangeAspect="1"/>
          </p:cNvPicPr>
          <p:nvPr/>
        </p:nvPicPr>
        <p:blipFill>
          <a:blip r:embed="rId3"/>
          <a:stretch>
            <a:fillRect/>
          </a:stretch>
        </p:blipFill>
        <p:spPr>
          <a:xfrm>
            <a:off x="397959" y="382933"/>
            <a:ext cx="3152413" cy="126015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C238659-AE95-2F8C-BF4A-C2EA4F839427}"/>
              </a:ext>
            </a:extLst>
          </p:cNvPr>
          <p:cNvPicPr>
            <a:picLocks noChangeAspect="1"/>
          </p:cNvPicPr>
          <p:nvPr/>
        </p:nvPicPr>
        <p:blipFill>
          <a:blip r:embed="rId4"/>
          <a:stretch>
            <a:fillRect/>
          </a:stretch>
        </p:blipFill>
        <p:spPr>
          <a:xfrm>
            <a:off x="1974165" y="3429000"/>
            <a:ext cx="2457793" cy="3258005"/>
          </a:xfrm>
          <a:prstGeom prst="rect">
            <a:avLst/>
          </a:prstGeom>
        </p:spPr>
      </p:pic>
      <p:sp>
        <p:nvSpPr>
          <p:cNvPr id="14" name="TextBox 13">
            <a:extLst>
              <a:ext uri="{FF2B5EF4-FFF2-40B4-BE49-F238E27FC236}">
                <a16:creationId xmlns:a16="http://schemas.microsoft.com/office/drawing/2014/main" id="{6E01511C-E4A4-7B91-3CA3-7628CB6E3A22}"/>
              </a:ext>
            </a:extLst>
          </p:cNvPr>
          <p:cNvSpPr txBox="1"/>
          <p:nvPr/>
        </p:nvSpPr>
        <p:spPr>
          <a:xfrm>
            <a:off x="4710872" y="4734836"/>
            <a:ext cx="6098344" cy="646331"/>
          </a:xfrm>
          <a:prstGeom prst="rect">
            <a:avLst/>
          </a:prstGeom>
          <a:noFill/>
        </p:spPr>
        <p:txBody>
          <a:bodyPr wrap="square">
            <a:spAutoFit/>
          </a:bodyPr>
          <a:lstStyle/>
          <a:p>
            <a:r>
              <a:rPr lang="en-US" dirty="0">
                <a:highlight>
                  <a:srgbClr val="FFFF00"/>
                </a:highlight>
              </a:rPr>
              <a:t>https://www.kaggle.com/datasets/andrewmvd/face-mask-detection?select=annotations</a:t>
            </a:r>
          </a:p>
        </p:txBody>
      </p:sp>
      <p:sp>
        <p:nvSpPr>
          <p:cNvPr id="16" name="TextBox 15">
            <a:extLst>
              <a:ext uri="{FF2B5EF4-FFF2-40B4-BE49-F238E27FC236}">
                <a16:creationId xmlns:a16="http://schemas.microsoft.com/office/drawing/2014/main" id="{2B813C90-C193-67BD-98B2-E457B0CF9C04}"/>
              </a:ext>
            </a:extLst>
          </p:cNvPr>
          <p:cNvSpPr txBox="1"/>
          <p:nvPr/>
        </p:nvSpPr>
        <p:spPr>
          <a:xfrm>
            <a:off x="659254" y="1790308"/>
            <a:ext cx="2891118"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Ready images</a:t>
            </a:r>
          </a:p>
          <a:p>
            <a:pPr marL="285750" indent="-285750">
              <a:buFont typeface="Arial" panose="020B0604020202020204" pitchFamily="34" charset="0"/>
              <a:buChar char="•"/>
            </a:pPr>
            <a:r>
              <a:rPr lang="en-US" dirty="0">
                <a:solidFill>
                  <a:schemeClr val="bg1"/>
                </a:solidFill>
              </a:rPr>
              <a:t>Already annotated</a:t>
            </a:r>
          </a:p>
          <a:p>
            <a:pPr marL="285750" indent="-285750">
              <a:buFont typeface="Arial" panose="020B0604020202020204" pitchFamily="34" charset="0"/>
              <a:buChar char="•"/>
            </a:pPr>
            <a:r>
              <a:rPr lang="en-US" dirty="0">
                <a:solidFill>
                  <a:schemeClr val="bg1"/>
                </a:solidFill>
              </a:rPr>
              <a:t>in a cascade classifier format </a:t>
            </a:r>
            <a:r>
              <a:rPr lang="en-US" dirty="0">
                <a:solidFill>
                  <a:schemeClr val="accent3"/>
                </a:solidFill>
                <a:highlight>
                  <a:srgbClr val="FFFF00"/>
                </a:highlight>
              </a:rPr>
              <a:t>xml</a:t>
            </a:r>
          </a:p>
          <a:p>
            <a:pPr marL="285750" indent="-285750">
              <a:buFont typeface="Arial" panose="020B0604020202020204" pitchFamily="34" charset="0"/>
              <a:buChar char="•"/>
            </a:pPr>
            <a:r>
              <a:rPr lang="en-US" dirty="0">
                <a:solidFill>
                  <a:schemeClr val="bg1"/>
                </a:solidFill>
              </a:rPr>
              <a:t>Can be directly trained</a:t>
            </a:r>
          </a:p>
          <a:p>
            <a:endParaRPr lang="en-US" dirty="0"/>
          </a:p>
        </p:txBody>
      </p:sp>
      <p:sp>
        <p:nvSpPr>
          <p:cNvPr id="18" name="TextBox 17">
            <a:extLst>
              <a:ext uri="{FF2B5EF4-FFF2-40B4-BE49-F238E27FC236}">
                <a16:creationId xmlns:a16="http://schemas.microsoft.com/office/drawing/2014/main" id="{E0D7BA43-6F11-A241-A1C2-37E6CFA99834}"/>
              </a:ext>
            </a:extLst>
          </p:cNvPr>
          <p:cNvSpPr txBox="1"/>
          <p:nvPr/>
        </p:nvSpPr>
        <p:spPr>
          <a:xfrm>
            <a:off x="4124885" y="276469"/>
            <a:ext cx="4198844" cy="369332"/>
          </a:xfrm>
          <a:prstGeom prst="rect">
            <a:avLst/>
          </a:prstGeom>
          <a:noFill/>
        </p:spPr>
        <p:txBody>
          <a:bodyPr wrap="square">
            <a:spAutoFit/>
          </a:bodyPr>
          <a:lstStyle/>
          <a:p>
            <a:r>
              <a:rPr lang="en-US" dirty="0">
                <a:highlight>
                  <a:srgbClr val="FF00FF"/>
                </a:highlight>
              </a:rPr>
              <a:t>Viola &amp; Jones algorithm using OpenCV</a:t>
            </a:r>
          </a:p>
        </p:txBody>
      </p:sp>
    </p:spTree>
    <p:extLst>
      <p:ext uri="{BB962C8B-B14F-4D97-AF65-F5344CB8AC3E}">
        <p14:creationId xmlns:p14="http://schemas.microsoft.com/office/powerpoint/2010/main" val="917753616"/>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323</TotalTime>
  <Words>1072</Words>
  <Application>Microsoft Office PowerPoint</Application>
  <PresentationFormat>Widescreen</PresentationFormat>
  <Paragraphs>142</Paragraphs>
  <Slides>20</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Monaco</vt:lpstr>
      <vt:lpstr>OpenSansRegular</vt:lpstr>
      <vt:lpstr>Posterama Bold</vt:lpstr>
      <vt:lpstr>Arial</vt:lpstr>
      <vt:lpstr>Bierstadt</vt:lpstr>
      <vt:lpstr>Calibri</vt:lpstr>
      <vt:lpstr>Copperplate Gothic Light</vt:lpstr>
      <vt:lpstr>Courier New</vt:lpstr>
      <vt:lpstr>Posterama</vt:lpstr>
      <vt:lpstr>Office Theme</vt:lpstr>
      <vt:lpstr>Face recognition using VIOLA &amp; JONES algorithm and CSRT TRACKING (OPENCV) in hospitals</vt:lpstr>
      <vt:lpstr>About us</vt:lpstr>
      <vt:lpstr>PowerPoint Presentation</vt:lpstr>
      <vt:lpstr>problem</vt:lpstr>
      <vt:lpstr>Solution </vt:lpstr>
      <vt:lpstr>Previous researches</vt:lpstr>
      <vt:lpstr>Project Overview</vt:lpstr>
      <vt:lpstr>Face data collection(datasets)</vt:lpstr>
      <vt:lpstr>PowerPoint Presentation</vt:lpstr>
      <vt:lpstr>PowerPoint Presentation</vt:lpstr>
      <vt:lpstr>PowerPoint Presentation</vt:lpstr>
      <vt:lpstr>The output example of csrt tracking using Opencv</vt:lpstr>
      <vt:lpstr>Implementation</vt:lpstr>
      <vt:lpstr>Extract facial features</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HEALTHCARE</dc:title>
  <dc:creator>Asadbek Khalilov</dc:creator>
  <cp:lastModifiedBy>Asadbek Khalilov</cp:lastModifiedBy>
  <cp:revision>16</cp:revision>
  <dcterms:created xsi:type="dcterms:W3CDTF">2022-11-13T10:22:47Z</dcterms:created>
  <dcterms:modified xsi:type="dcterms:W3CDTF">2022-12-05T05:37:57Z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